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309" r:id="rId3"/>
    <p:sldId id="356" r:id="rId4"/>
    <p:sldId id="341" r:id="rId5"/>
    <p:sldId id="344" r:id="rId6"/>
    <p:sldId id="345" r:id="rId7"/>
    <p:sldId id="346" r:id="rId8"/>
    <p:sldId id="357" r:id="rId9"/>
    <p:sldId id="359" r:id="rId10"/>
    <p:sldId id="360" r:id="rId11"/>
    <p:sldId id="361" r:id="rId12"/>
    <p:sldId id="362" r:id="rId13"/>
    <p:sldId id="363" r:id="rId14"/>
    <p:sldId id="364" r:id="rId15"/>
    <p:sldId id="365" r:id="rId16"/>
    <p:sldId id="366" r:id="rId17"/>
    <p:sldId id="367" r:id="rId18"/>
    <p:sldId id="368" r:id="rId19"/>
    <p:sldId id="369" r:id="rId20"/>
    <p:sldId id="350" r:id="rId21"/>
    <p:sldId id="358"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微软雅黑" panose="020B0503020204020204" pitchFamily="34" charset="-122"/>
      <p:regular r:id="rId28"/>
      <p:bold r:id="rId29"/>
    </p:embeddedFont>
    <p:embeddedFont>
      <p:font typeface="SimSun" panose="02010600030101010101" pitchFamily="2" charset="-122"/>
      <p:regular r:id="rId30"/>
    </p:embeddedFont>
    <p:embeddedFont>
      <p:font typeface="Open Sans" panose="020B0604020202020204" charset="0"/>
      <p:regular r:id="rId31"/>
      <p:bold r:id="rId32"/>
      <p:italic r:id="rId33"/>
      <p:boldItalic r:id="rId34"/>
    </p:embeddedFont>
    <p:embeddedFont>
      <p:font typeface="Lato" panose="020B0604020202020204" charset="0"/>
      <p:regular r:id="rId35"/>
      <p:bold r:id="rId36"/>
      <p:italic r:id="rId37"/>
      <p:boldItalic r:id="rId38"/>
    </p:embeddedFont>
    <p:embeddedFont>
      <p:font typeface="Times" panose="02020603050405020304" pitchFamily="18" charset="0"/>
      <p:regular r:id="rId39"/>
      <p:bold r:id="rId40"/>
      <p:italic r:id="rId41"/>
      <p:boldItalic r:id="rId42"/>
    </p:embeddedFont>
    <p:embeddedFont>
      <p:font typeface="Raleway" panose="020B0604020202020204" charset="0"/>
      <p:regular r:id="rId43"/>
      <p:bold r:id="rId44"/>
      <p:italic r:id="rId45"/>
      <p:boldItalic r:id="rId46"/>
    </p:embeddedFont>
    <p:embeddedFont>
      <p:font typeface="Arv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60"/>
  </p:normalViewPr>
  <p:slideViewPr>
    <p:cSldViewPr snapToGrid="0">
      <p:cViewPr varScale="1">
        <p:scale>
          <a:sx n="97" d="100"/>
          <a:sy n="97" d="100"/>
        </p:scale>
        <p:origin x="534" y="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dirty="0"/>
          </a:p>
        </p:txBody>
      </p:sp>
    </p:spTree>
    <p:extLst>
      <p:ext uri="{BB962C8B-B14F-4D97-AF65-F5344CB8AC3E}">
        <p14:creationId xmlns:p14="http://schemas.microsoft.com/office/powerpoint/2010/main" val="5794887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345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C5934F-EAF2-4BA1-98D1-AB7BE00B8F72}" type="slidenum">
              <a:rPr lang="zh-CN" altLang="en-US" smtClean="0"/>
              <a:t>4</a:t>
            </a:fld>
            <a:endParaRPr lang="zh-CN" altLang="en-US"/>
          </a:p>
        </p:txBody>
      </p:sp>
    </p:spTree>
    <p:extLst>
      <p:ext uri="{BB962C8B-B14F-4D97-AF65-F5344CB8AC3E}">
        <p14:creationId xmlns:p14="http://schemas.microsoft.com/office/powerpoint/2010/main" val="1359298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lãnh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đạo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xây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dựng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nam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dân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chủ</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hòa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hồ</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chí</a:t>
            </a:r>
            <a:r>
              <a:rPr lang="en-US" sz="1100" b="0" i="0" u="none" strike="noStrike" cap="none" dirty="0">
                <a:solidFill>
                  <a:srgbClr val="000000"/>
                </a:solidFill>
                <a:effectLst/>
                <a:latin typeface="Arial"/>
                <a:ea typeface="Arial"/>
                <a:cs typeface="Arial"/>
                <a:sym typeface="Arial"/>
              </a:rPr>
              <a:t> minh </a:t>
            </a:r>
            <a:r>
              <a:rPr lang="en-US" sz="1100" b="0" i="0" u="none" strike="noStrike" cap="none" dirty="0" err="1">
                <a:solidFill>
                  <a:srgbClr val="000000"/>
                </a:solidFill>
                <a:effectLst/>
                <a:latin typeface="Arial"/>
                <a:ea typeface="Arial"/>
                <a:cs typeface="Arial"/>
                <a:sym typeface="Arial"/>
              </a:rPr>
              <a:t>thường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chỉ</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rõ</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những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tiêu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sau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nhắc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nhở</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mọi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người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đề</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phòng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khắc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phục</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quyền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lợi</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err="1">
                <a:solidFill>
                  <a:srgbClr val="000000"/>
                </a:solidFill>
                <a:effectLst/>
                <a:latin typeface="Arial"/>
                <a:ea typeface="Arial"/>
                <a:cs typeface="Arial"/>
                <a:sym typeface="Arial"/>
              </a:rPr>
              <a:t>Xây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dựng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vững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mạnh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đòi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hỏi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phải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ẩy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những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người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cậy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mình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dịch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dân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lajnm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quyền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vét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tài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sản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lợi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bất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chính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nhân</a:t>
            </a:r>
            <a:r>
              <a:rPr lang="en-US" sz="1100" b="0" i="0" u="none" strike="noStrike" cap="none" dirty="0">
                <a:solidFill>
                  <a:srgbClr val="000000"/>
                </a:solidFill>
                <a:effectLst/>
                <a:latin typeface="Arial"/>
                <a:ea typeface="Arial"/>
                <a:cs typeface="Arial"/>
                <a:sym typeface="Arial"/>
              </a:rPr>
              <a:t> minh</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tham</a:t>
            </a:r>
            <a:r>
              <a:rPr lang="en-US" sz="1100" b="0" i="0" u="none" strike="noStrike" cap="none" dirty="0">
                <a:solidFill>
                  <a:srgbClr val="000000"/>
                </a:solidFill>
                <a:effectLst/>
                <a:latin typeface="Arial"/>
                <a:ea typeface="Arial"/>
                <a:cs typeface="Arial"/>
                <a:sym typeface="Arial"/>
              </a:rPr>
              <a:t> ô, </a:t>
            </a:r>
            <a:r>
              <a:rPr lang="en-US" sz="1100" b="0" i="0" u="none" strike="noStrike" cap="none" dirty="0" err="1">
                <a:solidFill>
                  <a:srgbClr val="000000"/>
                </a:solidFill>
                <a:effectLst/>
                <a:latin typeface="Arial"/>
                <a:ea typeface="Arial"/>
                <a:cs typeface="Arial"/>
                <a:sym typeface="Arial"/>
              </a:rPr>
              <a:t>lãng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phí</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lieu</a:t>
            </a:r>
          </a:p>
          <a:p>
            <a:r>
              <a:rPr lang="en-US" sz="1100" b="0" i="0" u="none" strike="noStrike" cap="none" dirty="0" err="1">
                <a:solidFill>
                  <a:srgbClr val="000000"/>
                </a:solidFill>
                <a:effectLst/>
                <a:latin typeface="Arial"/>
                <a:ea typeface="Arial"/>
                <a:cs typeface="Arial"/>
                <a:sym typeface="Arial"/>
              </a:rPr>
              <a:t>Hcm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coi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tham</a:t>
            </a:r>
            <a:r>
              <a:rPr lang="en-US" sz="1100" b="0" i="0" u="none" strike="noStrike" cap="none" dirty="0">
                <a:solidFill>
                  <a:srgbClr val="000000"/>
                </a:solidFill>
                <a:effectLst/>
                <a:latin typeface="Arial"/>
                <a:ea typeface="Arial"/>
                <a:cs typeface="Arial"/>
                <a:sym typeface="Arial"/>
              </a:rPr>
              <a:t> ô </a:t>
            </a:r>
            <a:r>
              <a:rPr lang="en-US" sz="1100" b="0" i="0" u="none" strike="noStrike" cap="none" dirty="0" err="1">
                <a:solidFill>
                  <a:srgbClr val="000000"/>
                </a:solidFill>
                <a:effectLst/>
                <a:latin typeface="Arial"/>
                <a:ea typeface="Arial"/>
                <a:cs typeface="Arial"/>
                <a:sym typeface="Arial"/>
              </a:rPr>
              <a:t>lãng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lieu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nội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xâm-giặc</a:t>
            </a:r>
            <a:r>
              <a:rPr lang="en-US" sz="1100" b="0" i="0" u="none" strike="noStrike" cap="none" dirty="0">
                <a:solidFill>
                  <a:srgbClr val="000000"/>
                </a:solidFill>
                <a:effectLst/>
                <a:latin typeface="Arial"/>
                <a:ea typeface="Arial"/>
                <a:cs typeface="Arial"/>
                <a:sym typeface="Arial"/>
              </a:rPr>
              <a:t> ở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lòng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Thứ</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nguy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hơn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ngoại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xâm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hcm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tham</a:t>
            </a:r>
            <a:r>
              <a:rPr lang="en-US" sz="1100" b="0" i="0" u="none" strike="noStrike" cap="none" dirty="0">
                <a:solidFill>
                  <a:srgbClr val="000000"/>
                </a:solidFill>
                <a:effectLst/>
                <a:latin typeface="Arial"/>
                <a:ea typeface="Arial"/>
                <a:cs typeface="Arial"/>
                <a:sym typeface="Arial"/>
              </a:rPr>
              <a:t> ô </a:t>
            </a:r>
            <a:r>
              <a:rPr lang="en-US" sz="1100" b="0" i="0" u="none" strike="noStrike" cap="none" dirty="0" err="1">
                <a:solidFill>
                  <a:srgbClr val="000000"/>
                </a:solidFill>
                <a:effectLst/>
                <a:latin typeface="Arial"/>
                <a:ea typeface="Arial"/>
                <a:cs typeface="Arial"/>
                <a:sym typeface="Arial"/>
              </a:rPr>
              <a:t>lãng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dù</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cố</a:t>
            </a:r>
            <a:r>
              <a:rPr lang="en-US" sz="1100" b="0" i="0" u="none" strike="noStrike" cap="none" dirty="0">
                <a:solidFill>
                  <a:srgbClr val="000000"/>
                </a:solidFill>
                <a:effectLst/>
                <a:latin typeface="Arial"/>
                <a:ea typeface="Arial"/>
                <a:cs typeface="Arial"/>
                <a:sym typeface="Arial"/>
              </a:rPr>
              <a:t> ý hay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đồng</a:t>
            </a:r>
            <a:r>
              <a:rPr lang="en-US" sz="1100" b="0" i="0" u="none" strike="noStrike" cap="none" dirty="0">
                <a:solidFill>
                  <a:srgbClr val="000000"/>
                </a:solidFill>
                <a:effectLst/>
                <a:latin typeface="Arial"/>
                <a:ea typeface="Arial"/>
                <a:cs typeface="Arial"/>
                <a:sym typeface="Arial"/>
              </a:rPr>
              <a:t> minh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dân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kiến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hcm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đã</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sắc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lệnh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tù</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tội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đưa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nhận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lộ</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5-20 </a:t>
            </a:r>
            <a:r>
              <a:rPr lang="en-US" sz="1100" b="0" i="0" u="none" strike="noStrike" cap="none" dirty="0" err="1">
                <a:solidFill>
                  <a:srgbClr val="000000"/>
                </a:solidFill>
                <a:effectLst/>
                <a:latin typeface="Arial"/>
                <a:ea typeface="Arial"/>
                <a:cs typeface="Arial"/>
                <a:sym typeface="Arial"/>
              </a:rPr>
              <a:t>năm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tù</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142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330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7980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dirty="0"/>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dirty="0"/>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 name="Picture 16">
            <a:extLst>
              <a:ext uri="{FF2B5EF4-FFF2-40B4-BE49-F238E27FC236}">
                <a16:creationId xmlns:a16="http://schemas.microsoft.com/office/drawing/2014/main" id="{2B07C778-D97B-4FF8-9842-CF3C84ACF678}"/>
              </a:ext>
            </a:extLst>
          </p:cNvPr>
          <p:cNvPicPr>
            <a:picLocks noChangeAspect="1"/>
          </p:cNvPicPr>
          <p:nvPr userDrawn="1"/>
        </p:nvPicPr>
        <p:blipFill>
          <a:blip r:embed="rId2"/>
          <a:stretch>
            <a:fillRect/>
          </a:stretch>
        </p:blipFill>
        <p:spPr>
          <a:xfrm>
            <a:off x="7809650" y="52133"/>
            <a:ext cx="1119840" cy="30240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 name="Picture 6">
            <a:extLst>
              <a:ext uri="{FF2B5EF4-FFF2-40B4-BE49-F238E27FC236}">
                <a16:creationId xmlns:a16="http://schemas.microsoft.com/office/drawing/2014/main" id="{A473A388-C30B-48A4-8B68-4F22C46539C6}"/>
              </a:ext>
            </a:extLst>
          </p:cNvPr>
          <p:cNvPicPr>
            <a:picLocks noChangeAspect="1"/>
          </p:cNvPicPr>
          <p:nvPr userDrawn="1"/>
        </p:nvPicPr>
        <p:blipFill>
          <a:blip r:embed="rId2"/>
          <a:stretch>
            <a:fillRect/>
          </a:stretch>
        </p:blipFill>
        <p:spPr>
          <a:xfrm>
            <a:off x="7809650" y="52133"/>
            <a:ext cx="1119840" cy="30240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 name="Picture 7">
            <a:extLst>
              <a:ext uri="{FF2B5EF4-FFF2-40B4-BE49-F238E27FC236}">
                <a16:creationId xmlns:a16="http://schemas.microsoft.com/office/drawing/2014/main" id="{ED90C94D-CDD9-4BFE-9DB7-EE5233ABE8AF}"/>
              </a:ext>
            </a:extLst>
          </p:cNvPr>
          <p:cNvPicPr>
            <a:picLocks noChangeAspect="1"/>
          </p:cNvPicPr>
          <p:nvPr userDrawn="1"/>
        </p:nvPicPr>
        <p:blipFill>
          <a:blip r:embed="rId2"/>
          <a:stretch>
            <a:fillRect/>
          </a:stretch>
        </p:blipFill>
        <p:spPr>
          <a:xfrm>
            <a:off x="7809650" y="52133"/>
            <a:ext cx="1119840" cy="30240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dirty="0"/>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dirty="0"/>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 name="Picture 9">
            <a:extLst>
              <a:ext uri="{FF2B5EF4-FFF2-40B4-BE49-F238E27FC236}">
                <a16:creationId xmlns:a16="http://schemas.microsoft.com/office/drawing/2014/main" id="{913E82FA-F8D3-4C47-AE61-116F575341D8}"/>
              </a:ext>
            </a:extLst>
          </p:cNvPr>
          <p:cNvPicPr>
            <a:picLocks noChangeAspect="1"/>
          </p:cNvPicPr>
          <p:nvPr userDrawn="1"/>
        </p:nvPicPr>
        <p:blipFill>
          <a:blip r:embed="rId2"/>
          <a:stretch>
            <a:fillRect/>
          </a:stretch>
        </p:blipFill>
        <p:spPr>
          <a:xfrm>
            <a:off x="7809650" y="52133"/>
            <a:ext cx="1119840" cy="30240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dirty="0"/>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dirty="0"/>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4"/>
        <p:cNvGrpSpPr/>
        <p:nvPr/>
      </p:nvGrpSpPr>
      <p:grpSpPr>
        <a:xfrm>
          <a:off x="0" y="0"/>
          <a:ext cx="0" cy="0"/>
          <a:chOff x="0" y="0"/>
          <a:chExt cx="0" cy="0"/>
        </a:xfrm>
      </p:grpSpPr>
      <p:pic>
        <p:nvPicPr>
          <p:cNvPr id="65" name="Google Shape;65;p4" descr="Death_to_stock_communicate_hands_10.jpg"/>
          <p:cNvPicPr preferRelativeResize="0"/>
          <p:nvPr/>
        </p:nvPicPr>
        <p:blipFill>
          <a:blip r:embed="rId2">
            <a:alphaModFix/>
          </a:blip>
          <a:stretch>
            <a:fillRect/>
          </a:stretch>
        </p:blipFill>
        <p:spPr>
          <a:xfrm>
            <a:off x="-3550" y="995050"/>
            <a:ext cx="1037700" cy="1037700"/>
          </a:xfrm>
          <a:prstGeom prst="rect">
            <a:avLst/>
          </a:prstGeom>
          <a:noFill/>
          <a:ln>
            <a:noFill/>
          </a:ln>
        </p:spPr>
      </p:pic>
      <p:pic>
        <p:nvPicPr>
          <p:cNvPr id="66" name="Google Shape;66;p4" descr="DeathtoStock_Simplify2.jpg"/>
          <p:cNvPicPr preferRelativeResize="0"/>
          <p:nvPr/>
        </p:nvPicPr>
        <p:blipFill>
          <a:blip r:embed="rId3">
            <a:alphaModFix/>
          </a:blip>
          <a:stretch>
            <a:fillRect/>
          </a:stretch>
        </p:blipFill>
        <p:spPr>
          <a:xfrm>
            <a:off x="-3550" y="3065725"/>
            <a:ext cx="2077775" cy="2077775"/>
          </a:xfrm>
          <a:prstGeom prst="rect">
            <a:avLst/>
          </a:prstGeom>
          <a:noFill/>
          <a:ln>
            <a:noFill/>
          </a:ln>
        </p:spPr>
      </p:pic>
      <p:sp>
        <p:nvSpPr>
          <p:cNvPr id="67" name="Google Shape;67;p4"/>
          <p:cNvSpPr/>
          <p:nvPr/>
        </p:nvSpPr>
        <p:spPr>
          <a:xfrm>
            <a:off x="8107795" y="3110112"/>
            <a:ext cx="1037700" cy="1037700"/>
          </a:xfrm>
          <a:prstGeom prst="rect">
            <a:avLst/>
          </a:prstGeom>
          <a:solidFill>
            <a:srgbClr val="719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4" descr="DeathtoStock_Wired3.jpg"/>
          <p:cNvPicPr preferRelativeResize="0"/>
          <p:nvPr/>
        </p:nvPicPr>
        <p:blipFill>
          <a:blip r:embed="rId4">
            <a:alphaModFix/>
          </a:blip>
          <a:stretch>
            <a:fillRect/>
          </a:stretch>
        </p:blipFill>
        <p:spPr>
          <a:xfrm>
            <a:off x="7070025" y="1037700"/>
            <a:ext cx="2084475" cy="2084475"/>
          </a:xfrm>
          <a:prstGeom prst="rect">
            <a:avLst/>
          </a:prstGeom>
          <a:noFill/>
          <a:ln>
            <a:noFill/>
          </a:ln>
        </p:spPr>
      </p:pic>
      <p:sp>
        <p:nvSpPr>
          <p:cNvPr id="69" name="Google Shape;69;p4"/>
          <p:cNvSpPr txBox="1">
            <a:spLocks noGrp="1"/>
          </p:cNvSpPr>
          <p:nvPr>
            <p:ph type="body" idx="1"/>
          </p:nvPr>
        </p:nvSpPr>
        <p:spPr>
          <a:xfrm>
            <a:off x="2901375" y="2161800"/>
            <a:ext cx="3341400" cy="819900"/>
          </a:xfrm>
          <a:prstGeom prst="rect">
            <a:avLst/>
          </a:prstGeom>
        </p:spPr>
        <p:txBody>
          <a:bodyPr spcFirstLastPara="1" wrap="square" lIns="91425" tIns="91425" rIns="91425" bIns="91425" anchor="ctr" anchorCtr="0">
            <a:noAutofit/>
          </a:bodyPr>
          <a:lstStyle>
            <a:lvl1pPr marL="457200" lvl="0" indent="-330200" algn="ctr" rtl="0">
              <a:spcBef>
                <a:spcPts val="600"/>
              </a:spcBef>
              <a:spcAft>
                <a:spcPts val="0"/>
              </a:spcAft>
              <a:buSzPts val="1600"/>
              <a:buFont typeface="Arvo"/>
              <a:buChar char="■"/>
              <a:defRPr i="1">
                <a:latin typeface="Arvo"/>
                <a:ea typeface="Arvo"/>
                <a:cs typeface="Arvo"/>
                <a:sym typeface="Arvo"/>
              </a:defRPr>
            </a:lvl1pPr>
            <a:lvl2pPr marL="914400" lvl="1" indent="-330200" algn="ctr" rtl="0">
              <a:spcBef>
                <a:spcPts val="0"/>
              </a:spcBef>
              <a:spcAft>
                <a:spcPts val="0"/>
              </a:spcAft>
              <a:buSzPts val="1600"/>
              <a:buFont typeface="Arvo"/>
              <a:buChar char="□"/>
              <a:defRPr i="1">
                <a:latin typeface="Arvo"/>
                <a:ea typeface="Arvo"/>
                <a:cs typeface="Arvo"/>
                <a:sym typeface="Arvo"/>
              </a:defRPr>
            </a:lvl2pPr>
            <a:lvl3pPr marL="1371600" lvl="2" indent="-330200" algn="ctr" rtl="0">
              <a:spcBef>
                <a:spcPts val="0"/>
              </a:spcBef>
              <a:spcAft>
                <a:spcPts val="0"/>
              </a:spcAft>
              <a:buSzPts val="1600"/>
              <a:buFont typeface="Arvo"/>
              <a:buChar char="▫"/>
              <a:defRPr i="1">
                <a:latin typeface="Arvo"/>
                <a:ea typeface="Arvo"/>
                <a:cs typeface="Arvo"/>
                <a:sym typeface="Arvo"/>
              </a:defRPr>
            </a:lvl3pPr>
            <a:lvl4pPr marL="1828800" lvl="3" indent="-330200" algn="ctr" rtl="0">
              <a:spcBef>
                <a:spcPts val="0"/>
              </a:spcBef>
              <a:spcAft>
                <a:spcPts val="0"/>
              </a:spcAft>
              <a:buSzPts val="1600"/>
              <a:buFont typeface="Arvo"/>
              <a:buChar char="▫"/>
              <a:defRPr i="1">
                <a:latin typeface="Arvo"/>
                <a:ea typeface="Arvo"/>
                <a:cs typeface="Arvo"/>
                <a:sym typeface="Arvo"/>
              </a:defRPr>
            </a:lvl4pPr>
            <a:lvl5pPr marL="2286000" lvl="4" indent="-330200" algn="ctr" rtl="0">
              <a:spcBef>
                <a:spcPts val="0"/>
              </a:spcBef>
              <a:spcAft>
                <a:spcPts val="0"/>
              </a:spcAft>
              <a:buSzPts val="1600"/>
              <a:buFont typeface="Arvo"/>
              <a:buChar char="○"/>
              <a:defRPr i="1">
                <a:latin typeface="Arvo"/>
                <a:ea typeface="Arvo"/>
                <a:cs typeface="Arvo"/>
                <a:sym typeface="Arvo"/>
              </a:defRPr>
            </a:lvl5pPr>
            <a:lvl6pPr marL="2743200" lvl="5" indent="-330200" algn="ctr" rtl="0">
              <a:spcBef>
                <a:spcPts val="0"/>
              </a:spcBef>
              <a:spcAft>
                <a:spcPts val="0"/>
              </a:spcAft>
              <a:buSzPts val="1600"/>
              <a:buFont typeface="Arvo"/>
              <a:buChar char="■"/>
              <a:defRPr i="1">
                <a:latin typeface="Arvo"/>
                <a:ea typeface="Arvo"/>
                <a:cs typeface="Arvo"/>
                <a:sym typeface="Arvo"/>
              </a:defRPr>
            </a:lvl6pPr>
            <a:lvl7pPr marL="3200400" lvl="6" indent="-330200" algn="ctr" rtl="0">
              <a:spcBef>
                <a:spcPts val="0"/>
              </a:spcBef>
              <a:spcAft>
                <a:spcPts val="0"/>
              </a:spcAft>
              <a:buSzPts val="1600"/>
              <a:buFont typeface="Arvo"/>
              <a:buChar char="●"/>
              <a:defRPr i="1">
                <a:latin typeface="Arvo"/>
                <a:ea typeface="Arvo"/>
                <a:cs typeface="Arvo"/>
                <a:sym typeface="Arvo"/>
              </a:defRPr>
            </a:lvl7pPr>
            <a:lvl8pPr marL="3657600" lvl="7" indent="-330200" algn="ctr" rtl="0">
              <a:spcBef>
                <a:spcPts val="0"/>
              </a:spcBef>
              <a:spcAft>
                <a:spcPts val="0"/>
              </a:spcAft>
              <a:buSzPts val="1600"/>
              <a:buFont typeface="Arvo"/>
              <a:buChar char="○"/>
              <a:defRPr i="1">
                <a:latin typeface="Arvo"/>
                <a:ea typeface="Arvo"/>
                <a:cs typeface="Arvo"/>
                <a:sym typeface="Arvo"/>
              </a:defRPr>
            </a:lvl8pPr>
            <a:lvl9pPr marL="4114800" lvl="8" indent="-330200" algn="ctr">
              <a:spcBef>
                <a:spcPts val="0"/>
              </a:spcBef>
              <a:spcAft>
                <a:spcPts val="0"/>
              </a:spcAft>
              <a:buSzPts val="1600"/>
              <a:buFont typeface="Arvo"/>
              <a:buChar char="■"/>
              <a:defRPr i="1">
                <a:latin typeface="Arvo"/>
                <a:ea typeface="Arvo"/>
                <a:cs typeface="Arvo"/>
                <a:sym typeface="Arvo"/>
              </a:defRPr>
            </a:lvl9pPr>
          </a:lstStyle>
          <a:p>
            <a:endParaRPr/>
          </a:p>
        </p:txBody>
      </p:sp>
      <p:sp>
        <p:nvSpPr>
          <p:cNvPr id="70" name="Google Shape;70;p4"/>
          <p:cNvSpPr/>
          <p:nvPr/>
        </p:nvSpPr>
        <p:spPr>
          <a:xfrm>
            <a:off x="7070023" y="1037701"/>
            <a:ext cx="1037700" cy="1037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070023" y="42"/>
            <a:ext cx="1037700" cy="1037700"/>
          </a:xfrm>
          <a:prstGeom prst="rect">
            <a:avLst/>
          </a:prstGeom>
          <a:solidFill>
            <a:srgbClr val="CE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6551323" y="-9"/>
            <a:ext cx="518700" cy="518700"/>
          </a:xfrm>
          <a:prstGeom prst="rect">
            <a:avLst/>
          </a:prstGeom>
          <a:solidFill>
            <a:srgbClr val="719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107728" y="3122166"/>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flipH="1">
            <a:off x="1032727" y="995055"/>
            <a:ext cx="1037700" cy="1037700"/>
          </a:xfrm>
          <a:prstGeom prst="rect">
            <a:avLst/>
          </a:prstGeom>
          <a:solidFill>
            <a:srgbClr val="CE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flipH="1">
            <a:off x="-3494" y="2032762"/>
            <a:ext cx="1037700" cy="1037700"/>
          </a:xfrm>
          <a:prstGeom prst="rect">
            <a:avLst/>
          </a:prstGeom>
          <a:solidFill>
            <a:srgbClr val="719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flipH="1">
            <a:off x="1032727" y="3065726"/>
            <a:ext cx="1037700" cy="1037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flipH="1">
            <a:off x="2070428" y="4624791"/>
            <a:ext cx="518700" cy="518700"/>
          </a:xfrm>
          <a:prstGeom prst="rect">
            <a:avLst/>
          </a:prstGeom>
          <a:solidFill>
            <a:srgbClr val="719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flipH="1">
            <a:off x="1551734" y="1514041"/>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4" descr="Death_to_stock_communicate_hands_2.jpg"/>
          <p:cNvPicPr preferRelativeResize="0"/>
          <p:nvPr/>
        </p:nvPicPr>
        <p:blipFill>
          <a:blip r:embed="rId5">
            <a:alphaModFix/>
          </a:blip>
          <a:stretch>
            <a:fillRect/>
          </a:stretch>
        </p:blipFill>
        <p:spPr>
          <a:xfrm>
            <a:off x="8107734" y="-5"/>
            <a:ext cx="1037815" cy="1037813"/>
          </a:xfrm>
          <a:prstGeom prst="rect">
            <a:avLst/>
          </a:prstGeom>
          <a:noFill/>
          <a:ln>
            <a:noFill/>
          </a:ln>
        </p:spPr>
      </p:pic>
      <p:grpSp>
        <p:nvGrpSpPr>
          <p:cNvPr id="80" name="Google Shape;80;p4"/>
          <p:cNvGrpSpPr/>
          <p:nvPr/>
        </p:nvGrpSpPr>
        <p:grpSpPr>
          <a:xfrm>
            <a:off x="1310132" y="3331424"/>
            <a:ext cx="482890" cy="506303"/>
            <a:chOff x="5961125" y="1623900"/>
            <a:chExt cx="427450" cy="448175"/>
          </a:xfrm>
        </p:grpSpPr>
        <p:sp>
          <p:nvSpPr>
            <p:cNvPr id="81" name="Google Shape;81;p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p:nvPr/>
        </p:nvSpPr>
        <p:spPr>
          <a:xfrm>
            <a:off x="7349050" y="1316724"/>
            <a:ext cx="479648" cy="479648"/>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txBox="1">
            <a:spLocks noGrp="1"/>
          </p:cNvSpPr>
          <p:nvPr>
            <p:ph type="sldNum" idx="12"/>
          </p:nvPr>
        </p:nvSpPr>
        <p:spPr>
          <a:xfrm>
            <a:off x="4312650" y="4624800"/>
            <a:ext cx="518700" cy="518700"/>
          </a:xfrm>
          <a:prstGeom prst="rect">
            <a:avLst/>
          </a:prstGeom>
        </p:spPr>
        <p:txBody>
          <a:bodyPr spcFirstLastPara="1" wrap="square" lIns="91425" tIns="91425" rIns="91425" bIns="91425" anchor="ctr" anchorCtr="0">
            <a:noAutofit/>
          </a:bodyPr>
          <a:lstStyle>
            <a:lvl1pPr lvl="0" algn="ctr" rtl="0">
              <a:buNone/>
              <a:defRPr sz="1000">
                <a:solidFill>
                  <a:srgbClr val="7198A9"/>
                </a:solidFill>
                <a:latin typeface="Arvo"/>
                <a:ea typeface="Arvo"/>
                <a:cs typeface="Arvo"/>
                <a:sym typeface="Arvo"/>
              </a:defRPr>
            </a:lvl1pPr>
            <a:lvl2pPr lvl="1" algn="ctr" rtl="0">
              <a:buNone/>
              <a:defRPr sz="1000">
                <a:solidFill>
                  <a:srgbClr val="7198A9"/>
                </a:solidFill>
                <a:latin typeface="Arvo"/>
                <a:ea typeface="Arvo"/>
                <a:cs typeface="Arvo"/>
                <a:sym typeface="Arvo"/>
              </a:defRPr>
            </a:lvl2pPr>
            <a:lvl3pPr lvl="2" algn="ctr" rtl="0">
              <a:buNone/>
              <a:defRPr sz="1000">
                <a:solidFill>
                  <a:srgbClr val="7198A9"/>
                </a:solidFill>
                <a:latin typeface="Arvo"/>
                <a:ea typeface="Arvo"/>
                <a:cs typeface="Arvo"/>
                <a:sym typeface="Arvo"/>
              </a:defRPr>
            </a:lvl3pPr>
            <a:lvl4pPr lvl="3" algn="ctr" rtl="0">
              <a:buNone/>
              <a:defRPr sz="1000">
                <a:solidFill>
                  <a:srgbClr val="7198A9"/>
                </a:solidFill>
                <a:latin typeface="Arvo"/>
                <a:ea typeface="Arvo"/>
                <a:cs typeface="Arvo"/>
                <a:sym typeface="Arvo"/>
              </a:defRPr>
            </a:lvl4pPr>
            <a:lvl5pPr lvl="4" algn="ctr" rtl="0">
              <a:buNone/>
              <a:defRPr sz="1000">
                <a:solidFill>
                  <a:srgbClr val="7198A9"/>
                </a:solidFill>
                <a:latin typeface="Arvo"/>
                <a:ea typeface="Arvo"/>
                <a:cs typeface="Arvo"/>
                <a:sym typeface="Arvo"/>
              </a:defRPr>
            </a:lvl5pPr>
            <a:lvl6pPr lvl="5" algn="ctr" rtl="0">
              <a:buNone/>
              <a:defRPr sz="1000">
                <a:solidFill>
                  <a:srgbClr val="7198A9"/>
                </a:solidFill>
                <a:latin typeface="Arvo"/>
                <a:ea typeface="Arvo"/>
                <a:cs typeface="Arvo"/>
                <a:sym typeface="Arvo"/>
              </a:defRPr>
            </a:lvl6pPr>
            <a:lvl7pPr lvl="6" algn="ctr" rtl="0">
              <a:buNone/>
              <a:defRPr sz="1000">
                <a:solidFill>
                  <a:srgbClr val="7198A9"/>
                </a:solidFill>
                <a:latin typeface="Arvo"/>
                <a:ea typeface="Arvo"/>
                <a:cs typeface="Arvo"/>
                <a:sym typeface="Arvo"/>
              </a:defRPr>
            </a:lvl7pPr>
            <a:lvl8pPr lvl="7" algn="ctr" rtl="0">
              <a:buNone/>
              <a:defRPr sz="1000">
                <a:solidFill>
                  <a:srgbClr val="7198A9"/>
                </a:solidFill>
                <a:latin typeface="Arvo"/>
                <a:ea typeface="Arvo"/>
                <a:cs typeface="Arvo"/>
                <a:sym typeface="Arvo"/>
              </a:defRPr>
            </a:lvl8pPr>
            <a:lvl9pPr lvl="8" algn="ctr" rtl="0">
              <a:buNone/>
              <a:defRPr sz="1000">
                <a:solidFill>
                  <a:srgbClr val="7198A9"/>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0828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pattFill prst="pct30">
          <a:fgClr>
            <a:schemeClr val="lt2"/>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dirty="0"/>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3" name="Picture 2">
            <a:extLst>
              <a:ext uri="{FF2B5EF4-FFF2-40B4-BE49-F238E27FC236}">
                <a16:creationId xmlns:a16="http://schemas.microsoft.com/office/drawing/2014/main" id="{4CB72EB6-0ECE-47E9-891D-7FA32317D6FD}"/>
              </a:ext>
            </a:extLst>
          </p:cNvPr>
          <p:cNvPicPr>
            <a:picLocks noChangeAspect="1"/>
          </p:cNvPicPr>
          <p:nvPr userDrawn="1"/>
        </p:nvPicPr>
        <p:blipFill>
          <a:blip r:embed="rId9"/>
          <a:stretch>
            <a:fillRect/>
          </a:stretch>
        </p:blipFill>
        <p:spPr>
          <a:xfrm>
            <a:off x="7809650" y="52133"/>
            <a:ext cx="1119840" cy="30240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6" r:id="rId5"/>
    <p:sldLayoutId id="2147483657"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339436" y="1373562"/>
            <a:ext cx="8704800" cy="26332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latin typeface="Open Sans" panose="020B0606030504020204" pitchFamily="34" charset="0"/>
                <a:ea typeface="Open Sans" panose="020B0606030504020204" pitchFamily="34" charset="0"/>
                <a:cs typeface="Open Sans" panose="020B0606030504020204" pitchFamily="34" charset="0"/>
                <a:sym typeface="Open Sans"/>
              </a:rPr>
              <a:t>CHƯƠNG 4: </a:t>
            </a:r>
            <a:r>
              <a:rPr lang="en" sz="2800" dirty="0" smtClean="0">
                <a:latin typeface="Open Sans" panose="020B0606030504020204" pitchFamily="34" charset="0"/>
                <a:ea typeface="Open Sans" panose="020B0606030504020204" pitchFamily="34" charset="0"/>
                <a:cs typeface="Open Sans" panose="020B0606030504020204" pitchFamily="34" charset="0"/>
                <a:sym typeface="Open Sans"/>
              </a:rPr>
              <a:t>TƯ </a:t>
            </a:r>
            <a:r>
              <a:rPr lang="vi-VN" sz="2800" dirty="0" smtClean="0">
                <a:latin typeface="Open Sans" panose="020B0606030504020204" pitchFamily="34" charset="0"/>
                <a:ea typeface="Open Sans" panose="020B0606030504020204" pitchFamily="34" charset="0"/>
                <a:cs typeface="Open Sans" panose="020B0606030504020204" pitchFamily="34" charset="0"/>
                <a:sym typeface="Open Sans"/>
              </a:rPr>
              <a:t>Tưở</a:t>
            </a:r>
            <a:r>
              <a:rPr lang="en-US" sz="2800" dirty="0" smtClean="0">
                <a:latin typeface="Open Sans" panose="020B0606030504020204" pitchFamily="34" charset="0"/>
                <a:ea typeface="Open Sans" panose="020B0606030504020204" pitchFamily="34" charset="0"/>
                <a:cs typeface="Open Sans" panose="020B0606030504020204" pitchFamily="34" charset="0"/>
                <a:sym typeface="Open Sans"/>
              </a:rPr>
              <a:t>NG</a:t>
            </a:r>
            <a:r>
              <a:rPr lang="en" sz="2800" dirty="0" smtClean="0">
                <a:latin typeface="Open Sans" panose="020B0606030504020204" pitchFamily="34" charset="0"/>
                <a:ea typeface="Open Sans" panose="020B0606030504020204" pitchFamily="34" charset="0"/>
                <a:cs typeface="Open Sans" panose="020B0606030504020204" pitchFamily="34" charset="0"/>
                <a:sym typeface="Open Sans"/>
              </a:rPr>
              <a:t> </a:t>
            </a:r>
            <a:r>
              <a:rPr lang="en" sz="2800" dirty="0">
                <a:latin typeface="Open Sans" panose="020B0606030504020204" pitchFamily="34" charset="0"/>
                <a:ea typeface="Open Sans" panose="020B0606030504020204" pitchFamily="34" charset="0"/>
                <a:cs typeface="Open Sans" panose="020B0606030504020204" pitchFamily="34" charset="0"/>
                <a:sym typeface="Open Sans"/>
              </a:rPr>
              <a:t>HỒ CHÍ MINH </a:t>
            </a:r>
            <a:endParaRPr sz="2800" dirty="0">
              <a:latin typeface="Open Sans" panose="020B0606030504020204" pitchFamily="34" charset="0"/>
              <a:ea typeface="Open Sans" panose="020B0606030504020204" pitchFamily="34" charset="0"/>
              <a:cs typeface="Open Sans" panose="020B0606030504020204" pitchFamily="34" charset="0"/>
              <a:sym typeface="Open Sans"/>
            </a:endParaRPr>
          </a:p>
          <a:p>
            <a:pPr algn="ctr"/>
            <a:r>
              <a:rPr lang="en" sz="2800" dirty="0" smtClean="0">
                <a:latin typeface="Open Sans" panose="020B0606030504020204" pitchFamily="34" charset="0"/>
                <a:ea typeface="Open Sans" panose="020B0606030504020204" pitchFamily="34" charset="0"/>
                <a:cs typeface="Open Sans" panose="020B0606030504020204" pitchFamily="34" charset="0"/>
                <a:sym typeface="Open Sans"/>
              </a:rPr>
              <a:t>VÊ</a:t>
            </a:r>
            <a:r>
              <a:rPr lang="en" sz="2800" dirty="0">
                <a:latin typeface="Open Sans" panose="020B0606030504020204" pitchFamily="34" charset="0"/>
                <a:ea typeface="Open Sans" panose="020B0606030504020204" pitchFamily="34" charset="0"/>
                <a:cs typeface="Open Sans" panose="020B0606030504020204" pitchFamily="34" charset="0"/>
                <a:sym typeface="Open Sans"/>
              </a:rPr>
              <a:t>̀</a:t>
            </a:r>
            <a:r>
              <a:rPr lang="en" sz="2800" dirty="0" smtClean="0">
                <a:latin typeface="Open Sans" panose="020B0606030504020204" pitchFamily="34" charset="0"/>
                <a:ea typeface="Open Sans" panose="020B0606030504020204" pitchFamily="34" charset="0"/>
                <a:cs typeface="Open Sans" panose="020B0606030504020204" pitchFamily="34" charset="0"/>
                <a:sym typeface="Open Sans"/>
              </a:rPr>
              <a:t> </a:t>
            </a:r>
            <a:r>
              <a:rPr lang="en" sz="2800" dirty="0">
                <a:latin typeface="Open Sans" panose="020B0606030504020204" pitchFamily="34" charset="0"/>
                <a:ea typeface="Open Sans" panose="020B0606030504020204" pitchFamily="34" charset="0"/>
                <a:cs typeface="Open Sans" panose="020B0606030504020204" pitchFamily="34" charset="0"/>
                <a:sym typeface="Open Sans"/>
              </a:rPr>
              <a:t>ĐẢNG CỘNG SẢN VIỆT NAM </a:t>
            </a:r>
            <a:r>
              <a:rPr lang="vi-VN" sz="2800" b="1" kern="0" cap="all" dirty="0">
                <a:effectLst/>
                <a:latin typeface="Open Sans" panose="020B0606030504020204" pitchFamily="34" charset="0"/>
                <a:ea typeface="Open Sans" panose="020B0606030504020204" pitchFamily="34" charset="0"/>
                <a:cs typeface="Open Sans" panose="020B0606030504020204" pitchFamily="34" charset="0"/>
              </a:rPr>
              <a:t>VÀ NHÀ NƯỚC CỦA NHÂN DÂN, DO NHÂN DÂN, VÌ NHÂN DÂN</a:t>
            </a:r>
            <a:r>
              <a:rPr lang="en-US" sz="2800" b="1" kern="0" cap="all" dirty="0">
                <a:effectLst/>
                <a:latin typeface="Open Sans" panose="020B0606030504020204" pitchFamily="34" charset="0"/>
                <a:ea typeface="Open Sans" panose="020B0606030504020204" pitchFamily="34" charset="0"/>
                <a:cs typeface="Open Sans" panose="020B0606030504020204" pitchFamily="34" charset="0"/>
              </a:rPr>
              <a:t> (Tiếp)</a:t>
            </a:r>
            <a:br>
              <a:rPr lang="en-US" sz="2800" b="1" kern="0" cap="all" dirty="0">
                <a:effectLst/>
                <a:latin typeface="Open Sans" panose="020B0606030504020204" pitchFamily="34" charset="0"/>
                <a:ea typeface="Open Sans" panose="020B0606030504020204" pitchFamily="34" charset="0"/>
                <a:cs typeface="Open Sans" panose="020B0606030504020204" pitchFamily="34" charset="0"/>
              </a:rPr>
            </a:br>
            <a:endParaRPr sz="2800" dirty="0">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3" name="Picture 2">
            <a:extLst>
              <a:ext uri="{FF2B5EF4-FFF2-40B4-BE49-F238E27FC236}">
                <a16:creationId xmlns:a16="http://schemas.microsoft.com/office/drawing/2014/main" id="{9505F6FD-36BD-43FF-AB27-D5719C0AD847}"/>
              </a:ext>
            </a:extLst>
          </p:cNvPr>
          <p:cNvPicPr>
            <a:picLocks noChangeAspect="1"/>
          </p:cNvPicPr>
          <p:nvPr/>
        </p:nvPicPr>
        <p:blipFill>
          <a:blip r:embed="rId3"/>
          <a:stretch>
            <a:fillRect/>
          </a:stretch>
        </p:blipFill>
        <p:spPr>
          <a:xfrm>
            <a:off x="7809650" y="52133"/>
            <a:ext cx="1119840" cy="3024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3231E-C255-4ECC-82F7-FB9D3D5FCFA2}"/>
              </a:ext>
            </a:extLst>
          </p:cNvPr>
          <p:cNvSpPr>
            <a:spLocks noGrp="1"/>
          </p:cNvSpPr>
          <p:nvPr>
            <p:ph type="ctrTitle"/>
          </p:nvPr>
        </p:nvSpPr>
        <p:spPr>
          <a:xfrm>
            <a:off x="608800" y="1614550"/>
            <a:ext cx="3575850" cy="830200"/>
          </a:xfrm>
        </p:spPr>
        <p:txBody>
          <a:bodyPr/>
          <a:lstStyle/>
          <a:p>
            <a:r>
              <a:rPr lang="vi-VN" sz="1600" i="1" dirty="0">
                <a:solidFill>
                  <a:schemeClr val="bg2"/>
                </a:solidFill>
                <a:effectLst/>
                <a:latin typeface="Times New Roman" panose="02020603050405020304" pitchFamily="18" charset="0"/>
                <a:ea typeface="Calibri" panose="020F0502020204030204" pitchFamily="34" charset="0"/>
              </a:rPr>
              <a:t>Phải tổ chức thực hiện thật tốt đường lối, chủ trương của Đảng</a:t>
            </a:r>
            <a:r>
              <a:rPr lang="en-US" sz="1600" i="1" dirty="0">
                <a:solidFill>
                  <a:schemeClr val="bg2"/>
                </a:solidFill>
                <a:latin typeface="Times New Roman" panose="02020603050405020304" pitchFamily="18" charset="0"/>
                <a:ea typeface="Calibri" panose="020F0502020204030204" pitchFamily="34" charset="0"/>
              </a:rPr>
              <a:t/>
            </a:r>
            <a:br>
              <a:rPr lang="en-US" sz="1600" i="1" dirty="0">
                <a:solidFill>
                  <a:schemeClr val="bg2"/>
                </a:solidFill>
                <a:latin typeface="Times New Roman" panose="02020603050405020304" pitchFamily="18" charset="0"/>
                <a:ea typeface="Calibri" panose="020F0502020204030204" pitchFamily="34" charset="0"/>
              </a:rPr>
            </a:br>
            <a:r>
              <a:rPr lang="en-US" sz="1600" b="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
            </a:r>
            <a:br>
              <a:rPr lang="en-US" sz="1600" b="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br>
            <a:endParaRPr lang="en-US" sz="1600" b="0" dirty="0">
              <a:solidFill>
                <a:schemeClr val="bg2"/>
              </a:solidFill>
            </a:endParaRPr>
          </a:p>
        </p:txBody>
      </p:sp>
      <p:sp>
        <p:nvSpPr>
          <p:cNvPr id="5" name="TextBox 4">
            <a:extLst>
              <a:ext uri="{FF2B5EF4-FFF2-40B4-BE49-F238E27FC236}">
                <a16:creationId xmlns:a16="http://schemas.microsoft.com/office/drawing/2014/main" id="{A50F75F8-7D13-4375-9196-3B4E116CE932}"/>
              </a:ext>
            </a:extLst>
          </p:cNvPr>
          <p:cNvSpPr txBox="1"/>
          <p:nvPr/>
        </p:nvSpPr>
        <p:spPr>
          <a:xfrm>
            <a:off x="527050" y="767910"/>
            <a:ext cx="5854700" cy="369332"/>
          </a:xfrm>
          <a:prstGeom prst="rect">
            <a:avLst/>
          </a:prstGeom>
          <a:noFill/>
        </p:spPr>
        <p:txBody>
          <a:bodyPr wrap="square">
            <a:spAutoFit/>
          </a:bodyPr>
          <a:lstStyle/>
          <a:p>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1. Xây dựng Đảng thật sự trong sạch, vững mạnh</a:t>
            </a:r>
            <a:endParaRPr lang="en-US" sz="1800" dirty="0">
              <a:solidFill>
                <a:srgbClr val="FF0000"/>
              </a:solidFill>
            </a:endParaRPr>
          </a:p>
        </p:txBody>
      </p:sp>
      <p:sp>
        <p:nvSpPr>
          <p:cNvPr id="7" name="TextBox 6">
            <a:extLst>
              <a:ext uri="{FF2B5EF4-FFF2-40B4-BE49-F238E27FC236}">
                <a16:creationId xmlns:a16="http://schemas.microsoft.com/office/drawing/2014/main" id="{06812F94-B41F-40A9-8566-5E9FC344034B}"/>
              </a:ext>
            </a:extLst>
          </p:cNvPr>
          <p:cNvSpPr txBox="1"/>
          <p:nvPr/>
        </p:nvSpPr>
        <p:spPr>
          <a:xfrm>
            <a:off x="608800" y="2329419"/>
            <a:ext cx="4572000" cy="738664"/>
          </a:xfrm>
          <a:prstGeom prst="rect">
            <a:avLst/>
          </a:prstGeom>
          <a:noFill/>
        </p:spPr>
        <p:txBody>
          <a:bodyPr wrap="square">
            <a:spAutoFit/>
          </a:bodyPr>
          <a:lstStyle/>
          <a:p>
            <a:pPr marL="285750" indent="-285750">
              <a:buFont typeface="Wingdings" panose="05000000000000000000" pitchFamily="2" charset="2"/>
              <a:buChar char="ü"/>
            </a:pPr>
            <a:r>
              <a:rPr lang="vi-VN" sz="1400" b="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Phải thể chế hóa và phải biến thành hành động tích cực nhất của tất cả các tổ chức của hệ thống chính trị</a:t>
            </a:r>
            <a:r>
              <a:rPr lang="en-US" sz="1400" b="0" dirty="0">
                <a:solidFill>
                  <a:schemeClr val="bg2"/>
                </a:solidFill>
                <a:latin typeface="Times New Roman" panose="02020603050405020304" pitchFamily="18" charset="0"/>
                <a:ea typeface="Calibri" panose="020F0502020204030204" pitchFamily="34" charset="0"/>
                <a:cs typeface="SimSun" panose="02010600030101010101" pitchFamily="2" charset="-122"/>
              </a:rPr>
              <a:t/>
            </a:r>
            <a:br>
              <a:rPr lang="en-US" sz="1400" b="0" dirty="0">
                <a:solidFill>
                  <a:schemeClr val="bg2"/>
                </a:solidFill>
                <a:latin typeface="Times New Roman" panose="02020603050405020304" pitchFamily="18" charset="0"/>
                <a:ea typeface="Calibri" panose="020F0502020204030204" pitchFamily="34" charset="0"/>
                <a:cs typeface="SimSun" panose="02010600030101010101" pitchFamily="2" charset="-122"/>
              </a:rPr>
            </a:br>
            <a:endParaRPr lang="en-US" dirty="0">
              <a:solidFill>
                <a:schemeClr val="bg2"/>
              </a:solidFill>
            </a:endParaRPr>
          </a:p>
        </p:txBody>
      </p:sp>
      <p:sp>
        <p:nvSpPr>
          <p:cNvPr id="9" name="TextBox 8">
            <a:extLst>
              <a:ext uri="{FF2B5EF4-FFF2-40B4-BE49-F238E27FC236}">
                <a16:creationId xmlns:a16="http://schemas.microsoft.com/office/drawing/2014/main" id="{614A7F9A-80CB-423D-BC4A-0F59A3A912DB}"/>
              </a:ext>
            </a:extLst>
          </p:cNvPr>
          <p:cNvSpPr txBox="1"/>
          <p:nvPr/>
        </p:nvSpPr>
        <p:spPr>
          <a:xfrm>
            <a:off x="608800" y="2983613"/>
            <a:ext cx="4572000" cy="523220"/>
          </a:xfrm>
          <a:prstGeom prst="rect">
            <a:avLst/>
          </a:prstGeom>
          <a:noFill/>
        </p:spPr>
        <p:txBody>
          <a:bodyPr wrap="square">
            <a:spAutoFit/>
          </a:bodyPr>
          <a:lstStyle/>
          <a:p>
            <a:pPr marL="285750" indent="-285750">
              <a:buFont typeface="Wingdings" panose="05000000000000000000" pitchFamily="2" charset="2"/>
              <a:buChar char="ü"/>
            </a:pPr>
            <a:r>
              <a:rPr lang="en-US" sz="1400" b="0" dirty="0" err="1">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Nêu</a:t>
            </a:r>
            <a:r>
              <a:rPr lang="en-US" sz="1400" b="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 </a:t>
            </a:r>
            <a:r>
              <a:rPr lang="en-US" sz="1400" b="0" dirty="0" err="1">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cao</a:t>
            </a:r>
            <a:r>
              <a:rPr lang="en-US" sz="1400" b="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 </a:t>
            </a:r>
            <a:r>
              <a:rPr lang="en-US" sz="1400" b="0" dirty="0" err="1">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tinh</a:t>
            </a:r>
            <a:r>
              <a:rPr lang="en-US" sz="1400" b="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 </a:t>
            </a:r>
            <a:r>
              <a:rPr lang="en-US" sz="1400" b="0" dirty="0" err="1">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thần</a:t>
            </a:r>
            <a:r>
              <a:rPr lang="vi-VN" sz="140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trách nhiệm của đội ngũ cán bộ, đảng viên, nhất là đối với đội ngũ cán bộ chiến lược</a:t>
            </a:r>
            <a:endParaRPr lang="en-US" dirty="0">
              <a:solidFill>
                <a:schemeClr val="bg2"/>
              </a:solidFill>
            </a:endParaRPr>
          </a:p>
        </p:txBody>
      </p:sp>
      <p:pic>
        <p:nvPicPr>
          <p:cNvPr id="11" name="Picture 10">
            <a:extLst>
              <a:ext uri="{FF2B5EF4-FFF2-40B4-BE49-F238E27FC236}">
                <a16:creationId xmlns:a16="http://schemas.microsoft.com/office/drawing/2014/main" id="{B02FB02C-7B87-4979-994A-48507EFBA29A}"/>
              </a:ext>
            </a:extLst>
          </p:cNvPr>
          <p:cNvPicPr>
            <a:picLocks noChangeAspect="1"/>
          </p:cNvPicPr>
          <p:nvPr/>
        </p:nvPicPr>
        <p:blipFill>
          <a:blip r:embed="rId2"/>
          <a:stretch>
            <a:fillRect/>
          </a:stretch>
        </p:blipFill>
        <p:spPr>
          <a:xfrm>
            <a:off x="5295900" y="1404937"/>
            <a:ext cx="3371850" cy="27146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1189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7293E-2AD8-459F-B55B-517C42A80EF7}"/>
              </a:ext>
            </a:extLst>
          </p:cNvPr>
          <p:cNvSpPr>
            <a:spLocks noGrp="1"/>
          </p:cNvSpPr>
          <p:nvPr>
            <p:ph type="ctrTitle"/>
          </p:nvPr>
        </p:nvSpPr>
        <p:spPr>
          <a:xfrm>
            <a:off x="786600" y="1602221"/>
            <a:ext cx="4566450" cy="541200"/>
          </a:xfrm>
        </p:spPr>
        <p:txBody>
          <a:bodyPr/>
          <a:lstStyle/>
          <a:p>
            <a:r>
              <a:rPr lang="vi-VN" sz="1600" i="1" dirty="0">
                <a:effectLst/>
                <a:latin typeface="Times New Roman" panose="02020603050405020304" pitchFamily="18" charset="0"/>
                <a:ea typeface="Calibri" panose="020F0502020204030204" pitchFamily="34" charset="0"/>
              </a:rPr>
              <a:t>Phải chú trọng hơn nữa công tác chỉnh đốn Đảng</a:t>
            </a:r>
            <a:endParaRPr lang="en-US" sz="1600" dirty="0">
              <a:solidFill>
                <a:schemeClr val="bg2"/>
              </a:solidFill>
            </a:endParaRPr>
          </a:p>
        </p:txBody>
      </p:sp>
      <p:sp>
        <p:nvSpPr>
          <p:cNvPr id="3" name="Subtitle 2">
            <a:extLst>
              <a:ext uri="{FF2B5EF4-FFF2-40B4-BE49-F238E27FC236}">
                <a16:creationId xmlns:a16="http://schemas.microsoft.com/office/drawing/2014/main" id="{252D63C3-15A8-4BB3-8F27-9E4E0D2B26D0}"/>
              </a:ext>
            </a:extLst>
          </p:cNvPr>
          <p:cNvSpPr>
            <a:spLocks noGrp="1"/>
          </p:cNvSpPr>
          <p:nvPr>
            <p:ph type="subTitle" idx="1"/>
          </p:nvPr>
        </p:nvSpPr>
        <p:spPr>
          <a:xfrm>
            <a:off x="875500" y="2143421"/>
            <a:ext cx="3906050" cy="1643650"/>
          </a:xfrm>
        </p:spPr>
        <p:txBody>
          <a:bodyPr/>
          <a:lstStyle/>
          <a:p>
            <a:pPr marL="146050" indent="0"/>
            <a:r>
              <a:rPr lang="vi-VN" sz="1600" dirty="0">
                <a:solidFill>
                  <a:schemeClr val="bg2"/>
                </a:solidFill>
                <a:effectLst/>
                <a:latin typeface="Times New Roman" panose="02020603050405020304" pitchFamily="18" charset="0"/>
                <a:ea typeface="Calibri" panose="020F0502020204030204" pitchFamily="34" charset="0"/>
              </a:rPr>
              <a:t>Thường xuyên chỉnh đốn nội bộ để Đảng xứng đáng là người cầm quyền, để đảng viên luôn xứng đáng vừa là người lãnh đạo vừa là người đày tớ thật trung thành của nhân dân</a:t>
            </a:r>
            <a:endParaRPr lang="en-US" dirty="0">
              <a:solidFill>
                <a:schemeClr val="bg2"/>
              </a:solidFill>
            </a:endParaRPr>
          </a:p>
        </p:txBody>
      </p:sp>
      <p:sp>
        <p:nvSpPr>
          <p:cNvPr id="4" name="TextBox 3">
            <a:extLst>
              <a:ext uri="{FF2B5EF4-FFF2-40B4-BE49-F238E27FC236}">
                <a16:creationId xmlns:a16="http://schemas.microsoft.com/office/drawing/2014/main" id="{FC8AA1DA-1AE2-4F5E-9F26-D5F154EA6BE8}"/>
              </a:ext>
            </a:extLst>
          </p:cNvPr>
          <p:cNvSpPr txBox="1"/>
          <p:nvPr/>
        </p:nvSpPr>
        <p:spPr>
          <a:xfrm>
            <a:off x="527050" y="767910"/>
            <a:ext cx="5854700" cy="369332"/>
          </a:xfrm>
          <a:prstGeom prst="rect">
            <a:avLst/>
          </a:prstGeom>
          <a:noFill/>
        </p:spPr>
        <p:txBody>
          <a:bodyPr wrap="square">
            <a:spAutoFit/>
          </a:bodyPr>
          <a:lstStyle/>
          <a:p>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1. Xây dựng Đảng thật sự trong sạch, vững mạnh</a:t>
            </a:r>
            <a:endParaRPr lang="en-US" sz="1800" dirty="0">
              <a:solidFill>
                <a:srgbClr val="FF0000"/>
              </a:solidFill>
            </a:endParaRPr>
          </a:p>
        </p:txBody>
      </p:sp>
      <p:pic>
        <p:nvPicPr>
          <p:cNvPr id="6" name="Picture 5">
            <a:extLst>
              <a:ext uri="{FF2B5EF4-FFF2-40B4-BE49-F238E27FC236}">
                <a16:creationId xmlns:a16="http://schemas.microsoft.com/office/drawing/2014/main" id="{B4B6A0E3-F08E-4C3E-BD6C-E26E67F90966}"/>
              </a:ext>
            </a:extLst>
          </p:cNvPr>
          <p:cNvPicPr>
            <a:picLocks noChangeAspect="1"/>
          </p:cNvPicPr>
          <p:nvPr/>
        </p:nvPicPr>
        <p:blipFill>
          <a:blip r:embed="rId2"/>
          <a:stretch>
            <a:fillRect/>
          </a:stretch>
        </p:blipFill>
        <p:spPr>
          <a:xfrm>
            <a:off x="5686013" y="1555750"/>
            <a:ext cx="2975387" cy="1489871"/>
          </a:xfrm>
          <a:prstGeom prst="rect">
            <a:avLst/>
          </a:prstGeom>
        </p:spPr>
      </p:pic>
      <p:pic>
        <p:nvPicPr>
          <p:cNvPr id="8" name="Picture 7">
            <a:extLst>
              <a:ext uri="{FF2B5EF4-FFF2-40B4-BE49-F238E27FC236}">
                <a16:creationId xmlns:a16="http://schemas.microsoft.com/office/drawing/2014/main" id="{821C55DC-F360-4D83-8F48-5556A4B09A2D}"/>
              </a:ext>
            </a:extLst>
          </p:cNvPr>
          <p:cNvPicPr>
            <a:picLocks noChangeAspect="1"/>
          </p:cNvPicPr>
          <p:nvPr/>
        </p:nvPicPr>
        <p:blipFill>
          <a:blip r:embed="rId3"/>
          <a:stretch>
            <a:fillRect/>
          </a:stretch>
        </p:blipFill>
        <p:spPr>
          <a:xfrm>
            <a:off x="5686013" y="3149600"/>
            <a:ext cx="2975387" cy="1593072"/>
          </a:xfrm>
          <a:prstGeom prst="rect">
            <a:avLst/>
          </a:prstGeom>
        </p:spPr>
      </p:pic>
    </p:spTree>
    <p:extLst>
      <p:ext uri="{BB962C8B-B14F-4D97-AF65-F5344CB8AC3E}">
        <p14:creationId xmlns:p14="http://schemas.microsoft.com/office/powerpoint/2010/main" val="1836206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7CB7F-5075-4D36-B9B5-B35020E48F99}"/>
              </a:ext>
            </a:extLst>
          </p:cNvPr>
          <p:cNvSpPr>
            <a:spLocks noGrp="1"/>
          </p:cNvSpPr>
          <p:nvPr>
            <p:ph type="ctrTitle"/>
          </p:nvPr>
        </p:nvSpPr>
        <p:spPr>
          <a:xfrm>
            <a:off x="802473" y="1558432"/>
            <a:ext cx="1778800" cy="487300"/>
          </a:xfrm>
        </p:spPr>
        <p:txBody>
          <a:bodyPr/>
          <a:lstStyle/>
          <a:p>
            <a:r>
              <a:rPr lang="en-US" sz="1600" dirty="0" err="1">
                <a:latin typeface="Times New Roman" panose="02020603050405020304" pitchFamily="18" charset="0"/>
              </a:rPr>
              <a:t>Đối</a:t>
            </a:r>
            <a:r>
              <a:rPr lang="en-US" sz="1600" dirty="0">
                <a:latin typeface="Times New Roman" panose="02020603050405020304" pitchFamily="18" charset="0"/>
              </a:rPr>
              <a:t> </a:t>
            </a:r>
            <a:r>
              <a:rPr lang="en-US" sz="1600" dirty="0" err="1">
                <a:latin typeface="Times New Roman" panose="02020603050405020304" pitchFamily="18" charset="0"/>
              </a:rPr>
              <a:t>với</a:t>
            </a:r>
            <a:r>
              <a:rPr lang="en-US" sz="1600" dirty="0">
                <a:latin typeface="Times New Roman" panose="02020603050405020304" pitchFamily="18" charset="0"/>
              </a:rPr>
              <a:t> </a:t>
            </a:r>
            <a:r>
              <a:rPr lang="en-US" sz="1600" dirty="0" err="1">
                <a:latin typeface="Times New Roman" panose="02020603050405020304" pitchFamily="18" charset="0"/>
              </a:rPr>
              <a:t>sinh</a:t>
            </a:r>
            <a:r>
              <a:rPr lang="en-US" sz="1600" dirty="0">
                <a:latin typeface="Times New Roman" panose="02020603050405020304" pitchFamily="18" charset="0"/>
              </a:rPr>
              <a:t> </a:t>
            </a:r>
            <a:r>
              <a:rPr lang="en-US" sz="1600" dirty="0" err="1">
                <a:latin typeface="Times New Roman" panose="02020603050405020304" pitchFamily="18" charset="0"/>
              </a:rPr>
              <a:t>viên</a:t>
            </a:r>
            <a:endParaRPr lang="en-US" sz="1600" dirty="0"/>
          </a:p>
        </p:txBody>
      </p:sp>
      <p:sp>
        <p:nvSpPr>
          <p:cNvPr id="5" name="TextBox 4">
            <a:extLst>
              <a:ext uri="{FF2B5EF4-FFF2-40B4-BE49-F238E27FC236}">
                <a16:creationId xmlns:a16="http://schemas.microsoft.com/office/drawing/2014/main" id="{ECF2E844-0CB3-4022-95D6-EF5BC54CFA69}"/>
              </a:ext>
            </a:extLst>
          </p:cNvPr>
          <p:cNvSpPr txBox="1"/>
          <p:nvPr/>
        </p:nvSpPr>
        <p:spPr>
          <a:xfrm>
            <a:off x="590550" y="722412"/>
            <a:ext cx="5899150" cy="369332"/>
          </a:xfrm>
          <a:prstGeom prst="rect">
            <a:avLst/>
          </a:prstGeom>
          <a:noFill/>
        </p:spPr>
        <p:txBody>
          <a:bodyPr wrap="square">
            <a:spAutoFit/>
          </a:bodyPr>
          <a:lstStyle/>
          <a:p>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1. Xây dựng Đảng thật sự trong sạch, vững mạnh</a:t>
            </a:r>
            <a:endParaRPr lang="en-US" sz="1800" dirty="0">
              <a:solidFill>
                <a:srgbClr val="FF0000"/>
              </a:solidFill>
            </a:endParaRPr>
          </a:p>
        </p:txBody>
      </p:sp>
      <p:sp>
        <p:nvSpPr>
          <p:cNvPr id="7" name="TextBox 6">
            <a:extLst>
              <a:ext uri="{FF2B5EF4-FFF2-40B4-BE49-F238E27FC236}">
                <a16:creationId xmlns:a16="http://schemas.microsoft.com/office/drawing/2014/main" id="{9CD444B4-2B6F-405A-9AC7-FBED0481BB95}"/>
              </a:ext>
            </a:extLst>
          </p:cNvPr>
          <p:cNvSpPr txBox="1"/>
          <p:nvPr/>
        </p:nvSpPr>
        <p:spPr>
          <a:xfrm>
            <a:off x="802473" y="2143662"/>
            <a:ext cx="4572000" cy="954107"/>
          </a:xfrm>
          <a:prstGeom prst="rect">
            <a:avLst/>
          </a:prstGeom>
          <a:noFill/>
        </p:spPr>
        <p:txBody>
          <a:bodyPr wrap="square">
            <a:spAutoFit/>
          </a:bodyPr>
          <a:lstStyle/>
          <a:p>
            <a:pPr marL="285750" indent="-285750">
              <a:buFont typeface="Wingdings" panose="05000000000000000000" pitchFamily="2" charset="2"/>
              <a:buChar char="ü"/>
            </a:pPr>
            <a:r>
              <a:rPr lang="vi-VN" sz="1400" dirty="0">
                <a:effectLst/>
                <a:latin typeface="Times New Roman" panose="02020603050405020304" pitchFamily="18" charset="0"/>
                <a:ea typeface="Calibri" panose="020F0502020204030204" pitchFamily="34" charset="0"/>
              </a:rPr>
              <a:t>Những sinh viên đang là đảng viên của Đảng cẩn chú trọng thực hiện thật tốt đường lối, quan điểm, chủ trương, điều lệ Đảng, phải là công dân gương mẫu và là sinh viên tốt</a:t>
            </a:r>
            <a:endParaRPr lang="en-US" dirty="0"/>
          </a:p>
        </p:txBody>
      </p:sp>
      <p:sp>
        <p:nvSpPr>
          <p:cNvPr id="9" name="TextBox 8">
            <a:extLst>
              <a:ext uri="{FF2B5EF4-FFF2-40B4-BE49-F238E27FC236}">
                <a16:creationId xmlns:a16="http://schemas.microsoft.com/office/drawing/2014/main" id="{1A5B417E-6D02-455A-B1E1-360D4075690B}"/>
              </a:ext>
            </a:extLst>
          </p:cNvPr>
          <p:cNvSpPr txBox="1"/>
          <p:nvPr/>
        </p:nvSpPr>
        <p:spPr>
          <a:xfrm>
            <a:off x="802473" y="3195699"/>
            <a:ext cx="4572000" cy="738664"/>
          </a:xfrm>
          <a:prstGeom prst="rect">
            <a:avLst/>
          </a:prstGeom>
          <a:noFill/>
        </p:spPr>
        <p:txBody>
          <a:bodyPr wrap="square">
            <a:spAutoFit/>
          </a:bodyPr>
          <a:lstStyle/>
          <a:p>
            <a:pPr marL="285750" indent="-285750">
              <a:buFont typeface="Wingdings" panose="05000000000000000000" pitchFamily="2" charset="2"/>
              <a:buChar char="ü"/>
            </a:pPr>
            <a:r>
              <a:rPr lang="vi-VN" sz="1400" dirty="0">
                <a:effectLst/>
                <a:latin typeface="Times New Roman" panose="02020603050405020304" pitchFamily="18" charset="0"/>
                <a:ea typeface="Calibri" panose="020F0502020204030204" pitchFamily="34" charset="0"/>
              </a:rPr>
              <a:t>Những sinh viên chưa là đảng viên cần nghiên cứu, học tập thật tốt tư tưởng Hồ Chí Minh, phấn đấu trở thành đảng viên hoặc người tích cực ủng hộ Đảng</a:t>
            </a:r>
            <a:endParaRPr lang="en-US" dirty="0"/>
          </a:p>
        </p:txBody>
      </p:sp>
      <p:pic>
        <p:nvPicPr>
          <p:cNvPr id="11" name="Picture 10">
            <a:extLst>
              <a:ext uri="{FF2B5EF4-FFF2-40B4-BE49-F238E27FC236}">
                <a16:creationId xmlns:a16="http://schemas.microsoft.com/office/drawing/2014/main" id="{F817005B-24F1-469E-8A32-813CCE16C050}"/>
              </a:ext>
            </a:extLst>
          </p:cNvPr>
          <p:cNvPicPr>
            <a:picLocks noChangeAspect="1"/>
          </p:cNvPicPr>
          <p:nvPr/>
        </p:nvPicPr>
        <p:blipFill>
          <a:blip r:embed="rId2"/>
          <a:stretch>
            <a:fillRect/>
          </a:stretch>
        </p:blipFill>
        <p:spPr>
          <a:xfrm>
            <a:off x="5523896" y="1968500"/>
            <a:ext cx="3353404" cy="176053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72804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E8C8-18B1-475E-8563-6B2B7AAE6A80}"/>
              </a:ext>
            </a:extLst>
          </p:cNvPr>
          <p:cNvSpPr>
            <a:spLocks noGrp="1"/>
          </p:cNvSpPr>
          <p:nvPr>
            <p:ph type="ctrTitle"/>
          </p:nvPr>
        </p:nvSpPr>
        <p:spPr>
          <a:xfrm>
            <a:off x="729450" y="1322450"/>
            <a:ext cx="3575850" cy="385362"/>
          </a:xfrm>
        </p:spPr>
        <p:txBody>
          <a:bodyPr/>
          <a:lstStyle/>
          <a:p>
            <a:r>
              <a:rPr lang="vi-VN" sz="1600" i="1"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Phải xây dựng Nhà nước thật sự trong sạch, vững mạnh</a:t>
            </a:r>
            <a:endParaRPr lang="en-US" sz="1600" dirty="0"/>
          </a:p>
        </p:txBody>
      </p:sp>
      <p:sp>
        <p:nvSpPr>
          <p:cNvPr id="5" name="TextBox 4">
            <a:extLst>
              <a:ext uri="{FF2B5EF4-FFF2-40B4-BE49-F238E27FC236}">
                <a16:creationId xmlns:a16="http://schemas.microsoft.com/office/drawing/2014/main" id="{E34A2A8B-1B8D-47EB-8EB8-763B98470BD8}"/>
              </a:ext>
            </a:extLst>
          </p:cNvPr>
          <p:cNvSpPr txBox="1"/>
          <p:nvPr/>
        </p:nvSpPr>
        <p:spPr>
          <a:xfrm>
            <a:off x="241300" y="749155"/>
            <a:ext cx="4572000" cy="385362"/>
          </a:xfrm>
          <a:prstGeom prst="rect">
            <a:avLst/>
          </a:prstGeom>
          <a:noFill/>
        </p:spPr>
        <p:txBody>
          <a:bodyPr wrap="square">
            <a:spAutoFit/>
          </a:bodyPr>
          <a:lstStyle/>
          <a:p>
            <a:pPr marL="0" marR="0" indent="457200" algn="just">
              <a:lnSpc>
                <a:spcPct val="115000"/>
              </a:lnSpc>
              <a:spcBef>
                <a:spcPts val="300"/>
              </a:spcBef>
              <a:spcAft>
                <a:spcPts val="300"/>
              </a:spcAft>
            </a:pPr>
            <a:r>
              <a:rPr lang="vi-VN" sz="1800" b="1" i="0" dirty="0">
                <a:solidFill>
                  <a:srgbClr val="FF0000"/>
                </a:solidFill>
                <a:effectLst/>
                <a:latin typeface="Times New Roman" panose="02020603050405020304" pitchFamily="18" charset="0"/>
              </a:rPr>
              <a:t>2. Xây dựng Nhà nước</a:t>
            </a:r>
            <a:endParaRPr lang="en-US" sz="1800" b="1" i="1" dirty="0">
              <a:solidFill>
                <a:srgbClr val="FF0000"/>
              </a:solidFill>
              <a:effectLst/>
              <a:latin typeface="Times New Roman" panose="02020603050405020304" pitchFamily="18" charset="0"/>
            </a:endParaRPr>
          </a:p>
        </p:txBody>
      </p:sp>
      <p:sp>
        <p:nvSpPr>
          <p:cNvPr id="7" name="TextBox 6">
            <a:extLst>
              <a:ext uri="{FF2B5EF4-FFF2-40B4-BE49-F238E27FC236}">
                <a16:creationId xmlns:a16="http://schemas.microsoft.com/office/drawing/2014/main" id="{EA28E87D-5F52-4AA7-A500-7E65DA4190DF}"/>
              </a:ext>
            </a:extLst>
          </p:cNvPr>
          <p:cNvSpPr txBox="1"/>
          <p:nvPr/>
        </p:nvSpPr>
        <p:spPr>
          <a:xfrm>
            <a:off x="774700" y="2076385"/>
            <a:ext cx="4572000" cy="523220"/>
          </a:xfrm>
          <a:prstGeom prst="rect">
            <a:avLst/>
          </a:prstGeom>
          <a:noFill/>
        </p:spPr>
        <p:txBody>
          <a:bodyPr wrap="square">
            <a:spAutoFit/>
          </a:bodyPr>
          <a:lstStyle/>
          <a:p>
            <a:pPr marL="285750" indent="-285750">
              <a:buFont typeface="Wingdings" panose="05000000000000000000" pitchFamily="2" charset="2"/>
              <a:buChar char="ü"/>
            </a:pPr>
            <a:r>
              <a:rPr lang="en-US" sz="140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Đ</a:t>
            </a:r>
            <a:r>
              <a:rPr lang="vi-VN" sz="140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ẩy mạnh việc hoàn thiện pháp luật gắn với tổ chức thi hành pháp luật </a:t>
            </a:r>
            <a:endParaRPr lang="en-US" dirty="0"/>
          </a:p>
        </p:txBody>
      </p:sp>
      <p:sp>
        <p:nvSpPr>
          <p:cNvPr id="9" name="TextBox 8">
            <a:extLst>
              <a:ext uri="{FF2B5EF4-FFF2-40B4-BE49-F238E27FC236}">
                <a16:creationId xmlns:a16="http://schemas.microsoft.com/office/drawing/2014/main" id="{69D935EE-95C4-4B0B-81AA-41E7B50D8258}"/>
              </a:ext>
            </a:extLst>
          </p:cNvPr>
          <p:cNvSpPr txBox="1"/>
          <p:nvPr/>
        </p:nvSpPr>
        <p:spPr>
          <a:xfrm>
            <a:off x="774700" y="2649680"/>
            <a:ext cx="4572000" cy="738664"/>
          </a:xfrm>
          <a:prstGeom prst="rect">
            <a:avLst/>
          </a:prstGeom>
          <a:noFill/>
        </p:spPr>
        <p:txBody>
          <a:bodyPr wrap="square">
            <a:spAutoFit/>
          </a:bodyPr>
          <a:lstStyle/>
          <a:p>
            <a:pPr marL="285750" indent="-285750">
              <a:buFont typeface="Wingdings" panose="05000000000000000000" pitchFamily="2" charset="2"/>
              <a:buChar char="ü"/>
            </a:pPr>
            <a:r>
              <a:rPr lang="en-US" dirty="0">
                <a:solidFill>
                  <a:schemeClr val="bg2"/>
                </a:solidFill>
                <a:latin typeface="Times New Roman" panose="02020603050405020304" pitchFamily="18" charset="0"/>
                <a:ea typeface="Calibri" panose="020F0502020204030204" pitchFamily="34" charset="0"/>
                <a:cs typeface="SimSun" panose="02010600030101010101" pitchFamily="2" charset="-122"/>
              </a:rPr>
              <a:t>B</a:t>
            </a:r>
            <a:r>
              <a:rPr lang="vi-VN" sz="140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ảo đảm pháp luật vừa là công cụ để Nhà nước quản lý xã hội, vừa là công cụ để nhân dân làm chủ, kiểm tra, giám sát quyền lực nhà nước</a:t>
            </a:r>
            <a:endParaRPr lang="en-US" dirty="0"/>
          </a:p>
        </p:txBody>
      </p:sp>
      <p:pic>
        <p:nvPicPr>
          <p:cNvPr id="11" name="Picture 10">
            <a:extLst>
              <a:ext uri="{FF2B5EF4-FFF2-40B4-BE49-F238E27FC236}">
                <a16:creationId xmlns:a16="http://schemas.microsoft.com/office/drawing/2014/main" id="{962079C7-5DC3-4D48-80B8-396AA55F2603}"/>
              </a:ext>
            </a:extLst>
          </p:cNvPr>
          <p:cNvPicPr>
            <a:picLocks noChangeAspect="1"/>
          </p:cNvPicPr>
          <p:nvPr/>
        </p:nvPicPr>
        <p:blipFill>
          <a:blip r:embed="rId2"/>
          <a:stretch>
            <a:fillRect/>
          </a:stretch>
        </p:blipFill>
        <p:spPr>
          <a:xfrm>
            <a:off x="5346700" y="1388223"/>
            <a:ext cx="3640975" cy="252291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26082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FFC4-88F9-4261-8BD1-F3377B891418}"/>
              </a:ext>
            </a:extLst>
          </p:cNvPr>
          <p:cNvSpPr>
            <a:spLocks noGrp="1"/>
          </p:cNvSpPr>
          <p:nvPr>
            <p:ph type="ctrTitle"/>
          </p:nvPr>
        </p:nvSpPr>
        <p:spPr>
          <a:xfrm>
            <a:off x="900900" y="2135250"/>
            <a:ext cx="3671100" cy="1014350"/>
          </a:xfrm>
        </p:spPr>
        <p:txBody>
          <a:bodyPr/>
          <a:lstStyle/>
          <a:p>
            <a:r>
              <a:rPr lang="vi-VN" sz="1600" b="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Cần tiếp tục hoàn thiện hệ thống pháp luật, tôn trọng, bảo đảm, bảo vệ quyền con người, quyền và nghĩa vụ của công dân</a:t>
            </a:r>
            <a:r>
              <a:rPr lang="en-US" sz="1600" b="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a:t>
            </a:r>
            <a:endParaRPr lang="en-US" sz="1600" dirty="0">
              <a:solidFill>
                <a:schemeClr val="bg2"/>
              </a:solidFill>
            </a:endParaRPr>
          </a:p>
        </p:txBody>
      </p:sp>
      <p:sp>
        <p:nvSpPr>
          <p:cNvPr id="5" name="TextBox 4">
            <a:extLst>
              <a:ext uri="{FF2B5EF4-FFF2-40B4-BE49-F238E27FC236}">
                <a16:creationId xmlns:a16="http://schemas.microsoft.com/office/drawing/2014/main" id="{D803FB6C-6A3F-4137-B09D-1A94DDC0AFD8}"/>
              </a:ext>
            </a:extLst>
          </p:cNvPr>
          <p:cNvSpPr txBox="1"/>
          <p:nvPr/>
        </p:nvSpPr>
        <p:spPr>
          <a:xfrm>
            <a:off x="222250" y="816420"/>
            <a:ext cx="4572000" cy="385362"/>
          </a:xfrm>
          <a:prstGeom prst="rect">
            <a:avLst/>
          </a:prstGeom>
          <a:noFill/>
        </p:spPr>
        <p:txBody>
          <a:bodyPr wrap="square">
            <a:spAutoFit/>
          </a:bodyPr>
          <a:lstStyle/>
          <a:p>
            <a:pPr marL="0" marR="0" indent="457200" algn="just">
              <a:lnSpc>
                <a:spcPct val="115000"/>
              </a:lnSpc>
              <a:spcBef>
                <a:spcPts val="300"/>
              </a:spcBef>
              <a:spcAft>
                <a:spcPts val="300"/>
              </a:spcAft>
            </a:pPr>
            <a:r>
              <a:rPr lang="vi-VN" sz="1800" b="1" i="0" dirty="0">
                <a:solidFill>
                  <a:srgbClr val="FF0000"/>
                </a:solidFill>
                <a:effectLst/>
                <a:latin typeface="Times New Roman" panose="02020603050405020304" pitchFamily="18" charset="0"/>
              </a:rPr>
              <a:t>2. Xây dựng Nhà nước</a:t>
            </a:r>
            <a:endParaRPr lang="en-US" sz="1800" b="1" i="1" dirty="0">
              <a:solidFill>
                <a:srgbClr val="FF0000"/>
              </a:solidFill>
              <a:effectLst/>
              <a:latin typeface="Times New Roman" panose="02020603050405020304" pitchFamily="18" charset="0"/>
            </a:endParaRPr>
          </a:p>
        </p:txBody>
      </p:sp>
      <p:pic>
        <p:nvPicPr>
          <p:cNvPr id="7" name="Picture 6">
            <a:extLst>
              <a:ext uri="{FF2B5EF4-FFF2-40B4-BE49-F238E27FC236}">
                <a16:creationId xmlns:a16="http://schemas.microsoft.com/office/drawing/2014/main" id="{EDBFC540-C2DD-468B-9F2F-34502303B53B}"/>
              </a:ext>
            </a:extLst>
          </p:cNvPr>
          <p:cNvPicPr>
            <a:picLocks noChangeAspect="1"/>
          </p:cNvPicPr>
          <p:nvPr/>
        </p:nvPicPr>
        <p:blipFill>
          <a:blip r:embed="rId2"/>
          <a:stretch>
            <a:fillRect/>
          </a:stretch>
        </p:blipFill>
        <p:spPr>
          <a:xfrm>
            <a:off x="5025052" y="812444"/>
            <a:ext cx="2641600" cy="175930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25E705B7-81AD-4361-A3CD-102214E66843}"/>
              </a:ext>
            </a:extLst>
          </p:cNvPr>
          <p:cNvPicPr>
            <a:picLocks noChangeAspect="1"/>
          </p:cNvPicPr>
          <p:nvPr/>
        </p:nvPicPr>
        <p:blipFill>
          <a:blip r:embed="rId3"/>
          <a:stretch>
            <a:fillRect/>
          </a:stretch>
        </p:blipFill>
        <p:spPr>
          <a:xfrm>
            <a:off x="5025053" y="2978150"/>
            <a:ext cx="2641600" cy="18732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17037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38521-923C-44FD-A2ED-09F44CA1B8F3}"/>
              </a:ext>
            </a:extLst>
          </p:cNvPr>
          <p:cNvSpPr>
            <a:spLocks noGrp="1"/>
          </p:cNvSpPr>
          <p:nvPr>
            <p:ph type="ctrTitle"/>
          </p:nvPr>
        </p:nvSpPr>
        <p:spPr>
          <a:xfrm>
            <a:off x="5015700" y="1432904"/>
            <a:ext cx="3436150" cy="1664700"/>
          </a:xfrm>
        </p:spPr>
        <p:txBody>
          <a:bodyPr/>
          <a:lstStyle/>
          <a:p>
            <a:r>
              <a:rPr lang="vi-VN" sz="1600" b="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Phải xác định rõ cơ chế phân công, phối hợp thực thi quyền lực nhà nước, nhất là cơ chế kiểm soát quyền lực giữa các cơ quan nhà nước trong việc thực hiện các quyền lập pháp, hành pháp, tư pháp trên</a:t>
            </a:r>
            <a:endParaRPr lang="en-US" sz="1600" b="0" dirty="0">
              <a:solidFill>
                <a:schemeClr val="bg2"/>
              </a:solidFill>
            </a:endParaRPr>
          </a:p>
        </p:txBody>
      </p:sp>
      <p:sp>
        <p:nvSpPr>
          <p:cNvPr id="5" name="TextBox 4">
            <a:extLst>
              <a:ext uri="{FF2B5EF4-FFF2-40B4-BE49-F238E27FC236}">
                <a16:creationId xmlns:a16="http://schemas.microsoft.com/office/drawing/2014/main" id="{3B9DB6B2-766A-4EC1-8649-B60CC29C2640}"/>
              </a:ext>
            </a:extLst>
          </p:cNvPr>
          <p:cNvSpPr txBox="1"/>
          <p:nvPr/>
        </p:nvSpPr>
        <p:spPr>
          <a:xfrm>
            <a:off x="203200" y="749155"/>
            <a:ext cx="4572000" cy="385362"/>
          </a:xfrm>
          <a:prstGeom prst="rect">
            <a:avLst/>
          </a:prstGeom>
          <a:noFill/>
        </p:spPr>
        <p:txBody>
          <a:bodyPr wrap="square">
            <a:spAutoFit/>
          </a:bodyPr>
          <a:lstStyle/>
          <a:p>
            <a:pPr marL="0" marR="0" indent="457200" algn="just">
              <a:lnSpc>
                <a:spcPct val="115000"/>
              </a:lnSpc>
              <a:spcBef>
                <a:spcPts val="300"/>
              </a:spcBef>
              <a:spcAft>
                <a:spcPts val="300"/>
              </a:spcAft>
            </a:pPr>
            <a:r>
              <a:rPr lang="vi-VN" sz="1800" b="1" i="0" dirty="0">
                <a:solidFill>
                  <a:srgbClr val="FF0000"/>
                </a:solidFill>
                <a:effectLst/>
                <a:latin typeface="Times New Roman" panose="02020603050405020304" pitchFamily="18" charset="0"/>
              </a:rPr>
              <a:t>2. Xây dựng Nhà nước</a:t>
            </a:r>
            <a:endParaRPr lang="en-US" sz="1800" b="1" i="1" dirty="0">
              <a:solidFill>
                <a:srgbClr val="FF0000"/>
              </a:solidFill>
              <a:effectLst/>
              <a:latin typeface="Times New Roman" panose="02020603050405020304" pitchFamily="18" charset="0"/>
            </a:endParaRPr>
          </a:p>
        </p:txBody>
      </p:sp>
      <p:sp>
        <p:nvSpPr>
          <p:cNvPr id="7" name="TextBox 6">
            <a:extLst>
              <a:ext uri="{FF2B5EF4-FFF2-40B4-BE49-F238E27FC236}">
                <a16:creationId xmlns:a16="http://schemas.microsoft.com/office/drawing/2014/main" id="{DC3466AA-53DE-4007-9CF7-61708127C1B2}"/>
              </a:ext>
            </a:extLst>
          </p:cNvPr>
          <p:cNvSpPr txBox="1"/>
          <p:nvPr/>
        </p:nvSpPr>
        <p:spPr>
          <a:xfrm>
            <a:off x="5015700" y="3097604"/>
            <a:ext cx="3436150" cy="830997"/>
          </a:xfrm>
          <a:prstGeom prst="rect">
            <a:avLst/>
          </a:prstGeom>
          <a:noFill/>
        </p:spPr>
        <p:txBody>
          <a:bodyPr wrap="square">
            <a:spAutoFit/>
          </a:bodyPr>
          <a:lstStyle/>
          <a:p>
            <a:r>
              <a:rPr lang="en-US" sz="1600" dirty="0">
                <a:solidFill>
                  <a:schemeClr val="bg2"/>
                </a:solidFill>
                <a:latin typeface="Times New Roman" panose="02020603050405020304" pitchFamily="18" charset="0"/>
                <a:ea typeface="Calibri" panose="020F0502020204030204" pitchFamily="34" charset="0"/>
                <a:cs typeface="SimSun" panose="02010600030101010101" pitchFamily="2" charset="-122"/>
              </a:rPr>
              <a:t>Q</a:t>
            </a:r>
            <a:r>
              <a:rPr lang="vi-VN" sz="1600" dirty="0">
                <a:solidFill>
                  <a:schemeClr val="bg2"/>
                </a:solidFill>
                <a:effectLst/>
                <a:latin typeface="Times New Roman" panose="02020603050405020304" pitchFamily="18" charset="0"/>
                <a:ea typeface="Calibri" panose="020F0502020204030204" pitchFamily="34" charset="0"/>
                <a:cs typeface="SimSun" panose="02010600030101010101" pitchFamily="2" charset="-122"/>
              </a:rPr>
              <a:t>uy định rõ hơn cơ chế phối hợp trong việc thực hiện và kiểm soát các quyền ở các cấp chính quyền. </a:t>
            </a:r>
            <a:endParaRPr lang="en-US" sz="1600" dirty="0">
              <a:solidFill>
                <a:schemeClr val="bg2"/>
              </a:solidFill>
            </a:endParaRPr>
          </a:p>
        </p:txBody>
      </p:sp>
      <p:pic>
        <p:nvPicPr>
          <p:cNvPr id="11" name="Picture 10">
            <a:extLst>
              <a:ext uri="{FF2B5EF4-FFF2-40B4-BE49-F238E27FC236}">
                <a16:creationId xmlns:a16="http://schemas.microsoft.com/office/drawing/2014/main" id="{02346C91-2827-4212-B56A-74F5B3CCD5D5}"/>
              </a:ext>
            </a:extLst>
          </p:cNvPr>
          <p:cNvPicPr>
            <a:picLocks noChangeAspect="1"/>
          </p:cNvPicPr>
          <p:nvPr/>
        </p:nvPicPr>
        <p:blipFill>
          <a:blip r:embed="rId2"/>
          <a:stretch>
            <a:fillRect/>
          </a:stretch>
        </p:blipFill>
        <p:spPr>
          <a:xfrm>
            <a:off x="811999" y="1547340"/>
            <a:ext cx="3868129" cy="230710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33331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24D31-35BF-4165-B9E9-29F23B4A4FA5}"/>
              </a:ext>
            </a:extLst>
          </p:cNvPr>
          <p:cNvSpPr>
            <a:spLocks noGrp="1"/>
          </p:cNvSpPr>
          <p:nvPr>
            <p:ph type="ctrTitle"/>
          </p:nvPr>
        </p:nvSpPr>
        <p:spPr>
          <a:xfrm>
            <a:off x="805650" y="1639950"/>
            <a:ext cx="4325150" cy="2906650"/>
          </a:xfrm>
        </p:spPr>
        <p:txBody>
          <a:bodyPr/>
          <a:lstStyle/>
          <a:p>
            <a:r>
              <a:rPr lang="vi-VN" sz="1600" b="0" dirty="0">
                <a:latin typeface="Times" panose="02020603050405020304" pitchFamily="18" charset="0"/>
                <a:cs typeface="Times" panose="02020603050405020304" pitchFamily="18" charset="0"/>
              </a:rPr>
              <a:t>Chú trọng công tác xây dựng đội ngũ cán bộ, công chức. Đảng phải tập trung lãnh đạo về đường lối, chủ trương, xây dựng tiêu chí, tiêu chuẩn, cơ chế, chính sách về cán bộ công chức. </a:t>
            </a:r>
            <a:r>
              <a:rPr lang="en-US" sz="1600" b="0" dirty="0">
                <a:latin typeface="Times" panose="02020603050405020304" pitchFamily="18" charset="0"/>
                <a:cs typeface="Times" panose="02020603050405020304" pitchFamily="18" charset="0"/>
              </a:rPr>
              <a:t/>
            </a:r>
            <a:br>
              <a:rPr lang="en-US" sz="1600" b="0" dirty="0">
                <a:latin typeface="Times" panose="02020603050405020304" pitchFamily="18" charset="0"/>
                <a:cs typeface="Times" panose="02020603050405020304" pitchFamily="18" charset="0"/>
              </a:rPr>
            </a:br>
            <a:r>
              <a:rPr lang="vi-VN" sz="1600" b="0" dirty="0">
                <a:latin typeface="Times" panose="02020603050405020304" pitchFamily="18" charset="0"/>
                <a:cs typeface="Times" panose="02020603050405020304" pitchFamily="18" charset="0"/>
              </a:rPr>
              <a:t>Đẩy mạnh dân chủ hóa công tác cán bộ, quy định rõ trách nhiệm, thẩm quyền của mỗi tổ chức, mỗi cấp trong xây dựng đội ngũ cán bộ, công chức có bản lĩnh chính trị vững vàng, phẩm chất đạo đức trong sáng, có trình độ, năng lực chuyên môn phù hợp để thực thi đầy đủ trách nhiệm công vụ, đáp ứng yêu cầu của giai đoạn mới.</a:t>
            </a:r>
            <a:endParaRPr lang="en-US" sz="1600" b="0" dirty="0">
              <a:latin typeface="Times" panose="02020603050405020304" pitchFamily="18" charset="0"/>
              <a:cs typeface="Times" panose="02020603050405020304" pitchFamily="18" charset="0"/>
            </a:endParaRPr>
          </a:p>
        </p:txBody>
      </p:sp>
      <p:sp>
        <p:nvSpPr>
          <p:cNvPr id="6" name="TextBox 5">
            <a:extLst>
              <a:ext uri="{FF2B5EF4-FFF2-40B4-BE49-F238E27FC236}">
                <a16:creationId xmlns:a16="http://schemas.microsoft.com/office/drawing/2014/main" id="{FC762081-5EBF-4BAF-BFD1-1B7DBCE7F9AB}"/>
              </a:ext>
            </a:extLst>
          </p:cNvPr>
          <p:cNvSpPr txBox="1"/>
          <p:nvPr/>
        </p:nvSpPr>
        <p:spPr>
          <a:xfrm>
            <a:off x="203200" y="749155"/>
            <a:ext cx="4572000" cy="385362"/>
          </a:xfrm>
          <a:prstGeom prst="rect">
            <a:avLst/>
          </a:prstGeom>
          <a:noFill/>
        </p:spPr>
        <p:txBody>
          <a:bodyPr wrap="square">
            <a:spAutoFit/>
          </a:bodyPr>
          <a:lstStyle/>
          <a:p>
            <a:pPr marL="0" marR="0" indent="457200" algn="just">
              <a:lnSpc>
                <a:spcPct val="115000"/>
              </a:lnSpc>
              <a:spcBef>
                <a:spcPts val="300"/>
              </a:spcBef>
              <a:spcAft>
                <a:spcPts val="300"/>
              </a:spcAft>
            </a:pPr>
            <a:r>
              <a:rPr lang="vi-VN" sz="1800" b="1" i="0" dirty="0">
                <a:solidFill>
                  <a:srgbClr val="FF0000"/>
                </a:solidFill>
                <a:effectLst/>
                <a:latin typeface="Times New Roman" panose="02020603050405020304" pitchFamily="18" charset="0"/>
              </a:rPr>
              <a:t>2. Xây dựng Nhà nước</a:t>
            </a:r>
            <a:endParaRPr lang="en-US" sz="1800" b="1" i="1" dirty="0">
              <a:solidFill>
                <a:srgbClr val="FF0000"/>
              </a:solidFill>
              <a:effectLst/>
              <a:latin typeface="Times New Roman" panose="02020603050405020304" pitchFamily="18" charset="0"/>
            </a:endParaRPr>
          </a:p>
        </p:txBody>
      </p:sp>
      <p:pic>
        <p:nvPicPr>
          <p:cNvPr id="8" name="Picture 7">
            <a:extLst>
              <a:ext uri="{FF2B5EF4-FFF2-40B4-BE49-F238E27FC236}">
                <a16:creationId xmlns:a16="http://schemas.microsoft.com/office/drawing/2014/main" id="{C184481E-5D1C-4827-A310-534287B6EDDC}"/>
              </a:ext>
            </a:extLst>
          </p:cNvPr>
          <p:cNvPicPr>
            <a:picLocks noChangeAspect="1"/>
          </p:cNvPicPr>
          <p:nvPr/>
        </p:nvPicPr>
        <p:blipFill>
          <a:blip r:embed="rId2"/>
          <a:stretch>
            <a:fillRect/>
          </a:stretch>
        </p:blipFill>
        <p:spPr>
          <a:xfrm>
            <a:off x="5435600" y="1952014"/>
            <a:ext cx="3150304" cy="2111985"/>
          </a:xfrm>
          <a:prstGeom prst="rect">
            <a:avLst/>
          </a:prstGeom>
        </p:spPr>
      </p:pic>
    </p:spTree>
    <p:extLst>
      <p:ext uri="{BB962C8B-B14F-4D97-AF65-F5344CB8AC3E}">
        <p14:creationId xmlns:p14="http://schemas.microsoft.com/office/powerpoint/2010/main" val="2072229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C098E-8699-4155-A896-659CABA53E22}"/>
              </a:ext>
            </a:extLst>
          </p:cNvPr>
          <p:cNvSpPr>
            <a:spLocks noGrp="1"/>
          </p:cNvSpPr>
          <p:nvPr>
            <p:ph type="ctrTitle"/>
          </p:nvPr>
        </p:nvSpPr>
        <p:spPr>
          <a:xfrm>
            <a:off x="4380700" y="2243210"/>
            <a:ext cx="4661700" cy="1664700"/>
          </a:xfrm>
        </p:spPr>
        <p:txBody>
          <a:bodyPr/>
          <a:lstStyle/>
          <a:p>
            <a:r>
              <a:rPr lang="vi-VN" sz="1800" b="0" dirty="0">
                <a:effectLst/>
                <a:latin typeface="Times New Roman" panose="02020603050405020304" pitchFamily="18" charset="0"/>
                <a:ea typeface="Calibri" panose="020F0502020204030204" pitchFamily="34" charset="0"/>
                <a:cs typeface="SimSun" panose="02010600030101010101" pitchFamily="2" charset="-122"/>
              </a:rPr>
              <a:t>Đẩy mạnh hơn nữa cuộc đấu tranh phòng, chống tham nhũng, lãng phí, quan liêu hách dịch, của quyền; thực hành tiết kiệm trong các cơ quan nhà nước và trong đội ngũ cán bộ, công chức.</a:t>
            </a:r>
            <a:r>
              <a:rPr lang="en-US" sz="1800" b="0" dirty="0">
                <a:effectLst/>
                <a:latin typeface="Calibri" panose="020F0502020204030204" pitchFamily="34" charset="0"/>
                <a:ea typeface="Calibri" panose="020F0502020204030204" pitchFamily="34" charset="0"/>
                <a:cs typeface="SimSun" panose="02010600030101010101" pitchFamily="2" charset="-122"/>
              </a:rPr>
              <a:t/>
            </a:r>
            <a:br>
              <a:rPr lang="en-US" sz="1800" b="0" dirty="0">
                <a:effectLst/>
                <a:latin typeface="Calibri" panose="020F0502020204030204" pitchFamily="34" charset="0"/>
                <a:ea typeface="Calibri" panose="020F0502020204030204" pitchFamily="34" charset="0"/>
                <a:cs typeface="SimSun" panose="02010600030101010101" pitchFamily="2" charset="-122"/>
              </a:rPr>
            </a:br>
            <a:endParaRPr lang="en-US" b="0" dirty="0"/>
          </a:p>
        </p:txBody>
      </p:sp>
      <p:sp>
        <p:nvSpPr>
          <p:cNvPr id="4" name="TextBox 3">
            <a:extLst>
              <a:ext uri="{FF2B5EF4-FFF2-40B4-BE49-F238E27FC236}">
                <a16:creationId xmlns:a16="http://schemas.microsoft.com/office/drawing/2014/main" id="{267AA29D-3EDF-4D2D-9343-526C0E9DE270}"/>
              </a:ext>
            </a:extLst>
          </p:cNvPr>
          <p:cNvSpPr txBox="1"/>
          <p:nvPr/>
        </p:nvSpPr>
        <p:spPr>
          <a:xfrm>
            <a:off x="203200" y="749155"/>
            <a:ext cx="4572000" cy="385362"/>
          </a:xfrm>
          <a:prstGeom prst="rect">
            <a:avLst/>
          </a:prstGeom>
          <a:noFill/>
        </p:spPr>
        <p:txBody>
          <a:bodyPr wrap="square">
            <a:spAutoFit/>
          </a:bodyPr>
          <a:lstStyle/>
          <a:p>
            <a:pPr marL="0" marR="0" indent="457200" algn="just">
              <a:lnSpc>
                <a:spcPct val="115000"/>
              </a:lnSpc>
              <a:spcBef>
                <a:spcPts val="300"/>
              </a:spcBef>
              <a:spcAft>
                <a:spcPts val="300"/>
              </a:spcAft>
            </a:pPr>
            <a:r>
              <a:rPr lang="vi-VN" sz="1800" b="1" i="0" dirty="0">
                <a:solidFill>
                  <a:srgbClr val="FF0000"/>
                </a:solidFill>
                <a:effectLst/>
                <a:latin typeface="Times New Roman" panose="02020603050405020304" pitchFamily="18" charset="0"/>
              </a:rPr>
              <a:t>2. Xây dựng Nhà nước</a:t>
            </a:r>
            <a:endParaRPr lang="en-US" sz="1800" b="1" i="1" dirty="0">
              <a:solidFill>
                <a:srgbClr val="FF0000"/>
              </a:solidFill>
              <a:effectLst/>
              <a:latin typeface="Times New Roman" panose="02020603050405020304" pitchFamily="18" charset="0"/>
            </a:endParaRPr>
          </a:p>
        </p:txBody>
      </p:sp>
      <p:pic>
        <p:nvPicPr>
          <p:cNvPr id="6" name="Picture 5">
            <a:extLst>
              <a:ext uri="{FF2B5EF4-FFF2-40B4-BE49-F238E27FC236}">
                <a16:creationId xmlns:a16="http://schemas.microsoft.com/office/drawing/2014/main" id="{6F9F4213-4709-4D78-BED1-C626A410FD57}"/>
              </a:ext>
            </a:extLst>
          </p:cNvPr>
          <p:cNvPicPr>
            <a:picLocks noChangeAspect="1"/>
          </p:cNvPicPr>
          <p:nvPr/>
        </p:nvPicPr>
        <p:blipFill>
          <a:blip r:embed="rId2"/>
          <a:stretch>
            <a:fillRect/>
          </a:stretch>
        </p:blipFill>
        <p:spPr>
          <a:xfrm>
            <a:off x="628592" y="1619250"/>
            <a:ext cx="3315131" cy="133906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9457FC1A-281A-4CB9-8F64-1DB7FA725FA3}"/>
              </a:ext>
            </a:extLst>
          </p:cNvPr>
          <p:cNvPicPr>
            <a:picLocks noChangeAspect="1"/>
          </p:cNvPicPr>
          <p:nvPr/>
        </p:nvPicPr>
        <p:blipFill>
          <a:blip r:embed="rId3"/>
          <a:stretch>
            <a:fillRect/>
          </a:stretch>
        </p:blipFill>
        <p:spPr>
          <a:xfrm>
            <a:off x="628591" y="3232150"/>
            <a:ext cx="3315131" cy="135152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29644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9A42-7A87-4728-8AF0-A17E5A0D6C60}"/>
              </a:ext>
            </a:extLst>
          </p:cNvPr>
          <p:cNvSpPr>
            <a:spLocks noGrp="1"/>
          </p:cNvSpPr>
          <p:nvPr>
            <p:ph type="ctrTitle"/>
          </p:nvPr>
        </p:nvSpPr>
        <p:spPr>
          <a:xfrm>
            <a:off x="729450" y="1322450"/>
            <a:ext cx="7688100" cy="2716150"/>
          </a:xfrm>
        </p:spPr>
        <p:txBody>
          <a:bodyPr/>
          <a:lstStyle/>
          <a:p>
            <a:r>
              <a:rPr lang="vi-VN" sz="1600" b="0" dirty="0">
                <a:effectLst/>
                <a:latin typeface="Times New Roman" panose="02020603050405020304" pitchFamily="18" charset="0"/>
                <a:ea typeface="Calibri" panose="020F0502020204030204" pitchFamily="34" charset="0"/>
              </a:rPr>
              <a:t>Đổi mới, tăng cường sự lãnh đạo của Đảng đối với Nhà nước.</a:t>
            </a:r>
            <a:r>
              <a:rPr lang="en-US" sz="1600" b="0" dirty="0">
                <a:effectLst/>
                <a:latin typeface="Times New Roman" panose="02020603050405020304" pitchFamily="18" charset="0"/>
                <a:ea typeface="Calibri" panose="020F0502020204030204" pitchFamily="34" charset="0"/>
              </a:rPr>
              <a:t/>
            </a:r>
            <a:br>
              <a:rPr lang="en-US" sz="1600" b="0" dirty="0">
                <a:effectLst/>
                <a:latin typeface="Times New Roman" panose="02020603050405020304" pitchFamily="18" charset="0"/>
                <a:ea typeface="Calibri" panose="020F0502020204030204" pitchFamily="34" charset="0"/>
              </a:rPr>
            </a:br>
            <a:r>
              <a:rPr lang="vi-VN" sz="1600" b="0" dirty="0">
                <a:effectLst/>
                <a:latin typeface="Times New Roman" panose="02020603050405020304" pitchFamily="18" charset="0"/>
                <a:ea typeface="Calibri" panose="020F0502020204030204" pitchFamily="34" charset="0"/>
              </a:rPr>
              <a:t>Tiếp tục nâng cao hiệu quả thực hiện và đổi mới mạnh mẽ phương thức lãnh đạo của Đảng đối với Nhà nước. </a:t>
            </a:r>
            <a:r>
              <a:rPr lang="en-US" sz="1600" b="0" dirty="0">
                <a:effectLst/>
                <a:latin typeface="Times New Roman" panose="02020603050405020304" pitchFamily="18" charset="0"/>
                <a:ea typeface="Calibri" panose="020F0502020204030204" pitchFamily="34" charset="0"/>
              </a:rPr>
              <a:t/>
            </a:r>
            <a:br>
              <a:rPr lang="en-US" sz="1600" b="0" dirty="0">
                <a:effectLst/>
                <a:latin typeface="Times New Roman" panose="02020603050405020304" pitchFamily="18" charset="0"/>
                <a:ea typeface="Calibri" panose="020F0502020204030204" pitchFamily="34" charset="0"/>
              </a:rPr>
            </a:br>
            <a:r>
              <a:rPr lang="vi-VN" sz="1600" b="0" dirty="0">
                <a:effectLst/>
                <a:latin typeface="Times New Roman" panose="02020603050405020304" pitchFamily="18" charset="0"/>
                <a:ea typeface="Calibri" panose="020F0502020204030204" pitchFamily="34" charset="0"/>
              </a:rPr>
              <a:t>Đảng lãnh đạo Nhà nước bằng các chủ trương, chính sách lớn, lãnh đạo thể chế hóa các quan điểm, đường lối, chủ trương của Đảng thành chính sách, pháp luật, lãnh đạo xây dựng đội ngũ cán bộ, công chức đủ phẩm chất và năng lực, lãnh đạo tổ chức thực hiện có hiệu quả các chủ trương, chính sách và hệ thống pháp luật; </a:t>
            </a:r>
            <a:endParaRPr lang="en-US" sz="1600" b="0" dirty="0"/>
          </a:p>
        </p:txBody>
      </p:sp>
      <p:sp>
        <p:nvSpPr>
          <p:cNvPr id="4" name="TextBox 3">
            <a:extLst>
              <a:ext uri="{FF2B5EF4-FFF2-40B4-BE49-F238E27FC236}">
                <a16:creationId xmlns:a16="http://schemas.microsoft.com/office/drawing/2014/main" id="{6DBEB52A-84D7-4AE8-903F-78A3BEB1ABB5}"/>
              </a:ext>
            </a:extLst>
          </p:cNvPr>
          <p:cNvSpPr txBox="1"/>
          <p:nvPr/>
        </p:nvSpPr>
        <p:spPr>
          <a:xfrm>
            <a:off x="203200" y="749155"/>
            <a:ext cx="4572000" cy="385362"/>
          </a:xfrm>
          <a:prstGeom prst="rect">
            <a:avLst/>
          </a:prstGeom>
          <a:noFill/>
        </p:spPr>
        <p:txBody>
          <a:bodyPr wrap="square">
            <a:spAutoFit/>
          </a:bodyPr>
          <a:lstStyle/>
          <a:p>
            <a:pPr marL="0" marR="0" indent="457200" algn="just">
              <a:lnSpc>
                <a:spcPct val="115000"/>
              </a:lnSpc>
              <a:spcBef>
                <a:spcPts val="300"/>
              </a:spcBef>
              <a:spcAft>
                <a:spcPts val="300"/>
              </a:spcAft>
            </a:pPr>
            <a:r>
              <a:rPr lang="vi-VN" sz="1800" b="1" i="0" dirty="0">
                <a:solidFill>
                  <a:srgbClr val="FF0000"/>
                </a:solidFill>
                <a:effectLst/>
                <a:latin typeface="Times New Roman" panose="02020603050405020304" pitchFamily="18" charset="0"/>
              </a:rPr>
              <a:t>2. Xây dựng Nhà nước</a:t>
            </a:r>
            <a:endParaRPr lang="en-US" sz="1800" b="1" i="1" dirty="0">
              <a:solidFill>
                <a:srgbClr val="FF0000"/>
              </a:solidFill>
              <a:effectLst/>
              <a:latin typeface="Times New Roman" panose="02020603050405020304" pitchFamily="18" charset="0"/>
            </a:endParaRPr>
          </a:p>
        </p:txBody>
      </p:sp>
    </p:spTree>
    <p:extLst>
      <p:ext uri="{BB962C8B-B14F-4D97-AF65-F5344CB8AC3E}">
        <p14:creationId xmlns:p14="http://schemas.microsoft.com/office/powerpoint/2010/main" val="1134100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A134A-F1F2-4D35-AB13-EFEB548AEF91}"/>
              </a:ext>
            </a:extLst>
          </p:cNvPr>
          <p:cNvSpPr>
            <a:spLocks noGrp="1"/>
          </p:cNvSpPr>
          <p:nvPr>
            <p:ph type="ctrTitle"/>
          </p:nvPr>
        </p:nvSpPr>
        <p:spPr>
          <a:xfrm>
            <a:off x="729450" y="1322450"/>
            <a:ext cx="7688100" cy="1427100"/>
          </a:xfrm>
        </p:spPr>
        <p:txBody>
          <a:bodyPr/>
          <a:lstStyle/>
          <a:p>
            <a:r>
              <a:rPr lang="en-US" sz="1600" b="0" dirty="0">
                <a:latin typeface="Times New Roman" panose="02020603050405020304" pitchFamily="18" charset="0"/>
                <a:ea typeface="Calibri" panose="020F0502020204030204" pitchFamily="34" charset="0"/>
                <a:cs typeface="SimSun" panose="02010600030101010101" pitchFamily="2" charset="-122"/>
              </a:rPr>
              <a:t>C</a:t>
            </a:r>
            <a:r>
              <a:rPr lang="vi-VN" sz="1600" b="0" dirty="0">
                <a:effectLst/>
                <a:latin typeface="Times New Roman" panose="02020603050405020304" pitchFamily="18" charset="0"/>
                <a:ea typeface="Calibri" panose="020F0502020204030204" pitchFamily="34" charset="0"/>
                <a:cs typeface="SimSun" panose="02010600030101010101" pitchFamily="2" charset="-122"/>
              </a:rPr>
              <a:t>ác tổ chức của Đảng và đảng viên phải gương mẫu tuân thủ pháp luật. Bản chất, tính chất của Nhà nước gắn liền với vai trò, trách nhiệm của Đảng cầm quyền, do đó, đến lượt Đảng, một tiền đề tất yếu được đặt ra là sự trong sạch, vững mạnh của Đảng là yếu tố quyết định cho sự thành công của việc xây dựng Nhà nước theo tư tưởng Hồ Chí Minh.</a:t>
            </a:r>
            <a:r>
              <a:rPr lang="en-US" sz="1600" b="0" dirty="0">
                <a:effectLst/>
                <a:latin typeface="Calibri" panose="020F0502020204030204" pitchFamily="34" charset="0"/>
                <a:ea typeface="Calibri" panose="020F0502020204030204" pitchFamily="34" charset="0"/>
                <a:cs typeface="SimSun" panose="02010600030101010101" pitchFamily="2" charset="-122"/>
              </a:rPr>
              <a:t/>
            </a:r>
            <a:br>
              <a:rPr lang="en-US" sz="1600" b="0" dirty="0">
                <a:effectLst/>
                <a:latin typeface="Calibri" panose="020F0502020204030204" pitchFamily="34" charset="0"/>
                <a:ea typeface="Calibri" panose="020F0502020204030204" pitchFamily="34" charset="0"/>
                <a:cs typeface="SimSun" panose="02010600030101010101" pitchFamily="2" charset="-122"/>
              </a:rPr>
            </a:br>
            <a:endParaRPr lang="en-US" sz="1600" b="0" dirty="0"/>
          </a:p>
        </p:txBody>
      </p:sp>
      <p:sp>
        <p:nvSpPr>
          <p:cNvPr id="4" name="TextBox 3">
            <a:extLst>
              <a:ext uri="{FF2B5EF4-FFF2-40B4-BE49-F238E27FC236}">
                <a16:creationId xmlns:a16="http://schemas.microsoft.com/office/drawing/2014/main" id="{EF28C796-FC24-4DB5-8657-5102955842E0}"/>
              </a:ext>
            </a:extLst>
          </p:cNvPr>
          <p:cNvSpPr txBox="1"/>
          <p:nvPr/>
        </p:nvSpPr>
        <p:spPr>
          <a:xfrm>
            <a:off x="203200" y="749155"/>
            <a:ext cx="4572000" cy="385362"/>
          </a:xfrm>
          <a:prstGeom prst="rect">
            <a:avLst/>
          </a:prstGeom>
          <a:noFill/>
        </p:spPr>
        <p:txBody>
          <a:bodyPr wrap="square">
            <a:spAutoFit/>
          </a:bodyPr>
          <a:lstStyle/>
          <a:p>
            <a:pPr marL="0" marR="0" indent="457200" algn="just">
              <a:lnSpc>
                <a:spcPct val="115000"/>
              </a:lnSpc>
              <a:spcBef>
                <a:spcPts val="300"/>
              </a:spcBef>
              <a:spcAft>
                <a:spcPts val="300"/>
              </a:spcAft>
            </a:pPr>
            <a:r>
              <a:rPr lang="vi-VN" sz="1800" b="1" i="0" dirty="0">
                <a:solidFill>
                  <a:srgbClr val="FF0000"/>
                </a:solidFill>
                <a:effectLst/>
                <a:latin typeface="Times New Roman" panose="02020603050405020304" pitchFamily="18" charset="0"/>
              </a:rPr>
              <a:t>2. Xây dựng Nhà nước</a:t>
            </a:r>
            <a:endParaRPr lang="en-US" sz="1800" b="1" i="1" dirty="0">
              <a:solidFill>
                <a:srgbClr val="FF0000"/>
              </a:solidFill>
              <a:effectLst/>
              <a:latin typeface="Times New Roman" panose="02020603050405020304" pitchFamily="18" charset="0"/>
            </a:endParaRPr>
          </a:p>
        </p:txBody>
      </p:sp>
    </p:spTree>
    <p:extLst>
      <p:ext uri="{BB962C8B-B14F-4D97-AF65-F5344CB8AC3E}">
        <p14:creationId xmlns:p14="http://schemas.microsoft.com/office/powerpoint/2010/main" val="3733408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F4F5-9DE6-46E2-A55F-C026EA49C694}"/>
              </a:ext>
            </a:extLst>
          </p:cNvPr>
          <p:cNvSpPr>
            <a:spLocks noGrp="1"/>
          </p:cNvSpPr>
          <p:nvPr>
            <p:ph type="title"/>
          </p:nvPr>
        </p:nvSpPr>
        <p:spPr>
          <a:xfrm>
            <a:off x="427840" y="1337755"/>
            <a:ext cx="7688400" cy="987662"/>
          </a:xfrm>
        </p:spPr>
        <p:txBody>
          <a:bodyPr/>
          <a:lstStyle/>
          <a:p>
            <a:r>
              <a:rPr lang="en" sz="1600" b="0" dirty="0">
                <a:solidFill>
                  <a:schemeClr val="bg2"/>
                </a:solidFill>
                <a:latin typeface="Open Sans" panose="020B0606030504020204" pitchFamily="34" charset="0"/>
                <a:ea typeface="Open Sans" panose="020B0606030504020204" pitchFamily="34" charset="0"/>
                <a:cs typeface="Open Sans" panose="020B0606030504020204" pitchFamily="34" charset="0"/>
              </a:rPr>
              <a:t>Chương 4 sẽ </a:t>
            </a:r>
            <a:r>
              <a:rPr lang="vi-VN" sz="1600" b="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kiến thức cơ bản tư tưởng Hồ Chí Minh về Đảng Cộng sản Việt Nam và về Nhà nước Việt Nam Dân chủ Cộng hoà – Nhà nước của dân, do dân, vì dân.</a:t>
            </a:r>
            <a:endParaRPr lang="en-US" sz="1600" b="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29425D06-7A67-4A36-946F-2229A1BD5FD7}"/>
              </a:ext>
            </a:extLst>
          </p:cNvPr>
          <p:cNvSpPr txBox="1"/>
          <p:nvPr/>
        </p:nvSpPr>
        <p:spPr>
          <a:xfrm>
            <a:off x="427840" y="2171183"/>
            <a:ext cx="4572000" cy="622991"/>
          </a:xfrm>
          <a:prstGeom prst="rect">
            <a:avLst/>
          </a:prstGeom>
          <a:noFill/>
        </p:spPr>
        <p:txBody>
          <a:bodyPr wrap="square">
            <a:spAutoFit/>
          </a:bodyPr>
          <a:lstStyle/>
          <a:p>
            <a:pPr marL="0" lvl="0" indent="0" algn="l" rtl="0">
              <a:lnSpc>
                <a:spcPct val="115000"/>
              </a:lnSpc>
              <a:spcBef>
                <a:spcPts val="0"/>
              </a:spcBef>
              <a:spcAft>
                <a:spcPts val="1600"/>
              </a:spcAft>
              <a:buNone/>
            </a:pPr>
            <a:r>
              <a:rPr lang="en-US" sz="3200" b="1"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Outline</a:t>
            </a:r>
          </a:p>
        </p:txBody>
      </p:sp>
      <p:sp>
        <p:nvSpPr>
          <p:cNvPr id="6" name="TextBox 5">
            <a:extLst>
              <a:ext uri="{FF2B5EF4-FFF2-40B4-BE49-F238E27FC236}">
                <a16:creationId xmlns:a16="http://schemas.microsoft.com/office/drawing/2014/main" id="{6A215A4C-8F9E-4F57-A6D9-EC0FA2AB3E05}"/>
              </a:ext>
            </a:extLst>
          </p:cNvPr>
          <p:cNvSpPr txBox="1"/>
          <p:nvPr/>
        </p:nvSpPr>
        <p:spPr>
          <a:xfrm>
            <a:off x="481235" y="607259"/>
            <a:ext cx="4572000" cy="584775"/>
          </a:xfrm>
          <a:prstGeom prst="rect">
            <a:avLst/>
          </a:prstGeom>
          <a:noFill/>
        </p:spPr>
        <p:txBody>
          <a:bodyPr wrap="square">
            <a:spAutoFit/>
          </a:bodyPr>
          <a:lstStyle/>
          <a:p>
            <a:r>
              <a:rPr lang="en" sz="3200" b="1" dirty="0">
                <a:solidFill>
                  <a:schemeClr val="bg2"/>
                </a:solidFill>
                <a:latin typeface="Open Sans" panose="020B0606030504020204" pitchFamily="34" charset="0"/>
                <a:ea typeface="Open Sans" panose="020B0606030504020204" pitchFamily="34" charset="0"/>
                <a:cs typeface="Open Sans" panose="020B0606030504020204" pitchFamily="34" charset="0"/>
              </a:rPr>
              <a:t>Instructions</a:t>
            </a:r>
            <a:endParaRPr lang="en-US" sz="3200" b="1"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56EA589F-CD8B-4075-BD41-4EE35F0C98A9}"/>
              </a:ext>
            </a:extLst>
          </p:cNvPr>
          <p:cNvSpPr txBox="1"/>
          <p:nvPr/>
        </p:nvSpPr>
        <p:spPr>
          <a:xfrm>
            <a:off x="481235" y="2838188"/>
            <a:ext cx="5999658" cy="1900713"/>
          </a:xfrm>
          <a:prstGeom prst="rect">
            <a:avLst/>
          </a:prstGeom>
          <a:noFill/>
        </p:spPr>
        <p:txBody>
          <a:bodyPr wrap="square">
            <a:spAutoFit/>
          </a:bodyPr>
          <a:lstStyle/>
          <a:p>
            <a:pPr marL="0" lvl="0" indent="0" algn="l" rtl="0">
              <a:lnSpc>
                <a:spcPct val="115000"/>
              </a:lnSpc>
              <a:spcBef>
                <a:spcPts val="0"/>
              </a:spcBef>
              <a:spcAft>
                <a:spcPts val="1600"/>
              </a:spcAft>
              <a:buNone/>
            </a:pP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4.1. </a:t>
            </a:r>
            <a:r>
              <a:rPr lang="vi-VN"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tưởng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Hồ</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Chí</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Minh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về</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Đảng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Cộng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sản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Việt</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Nam</a:t>
            </a:r>
          </a:p>
          <a:p>
            <a:pPr marL="0" lvl="0" indent="0" algn="l" rtl="0">
              <a:lnSpc>
                <a:spcPct val="115000"/>
              </a:lnSpc>
              <a:spcBef>
                <a:spcPts val="0"/>
              </a:spcBef>
              <a:spcAft>
                <a:spcPts val="1600"/>
              </a:spcAft>
              <a:buNone/>
            </a:pP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4.2.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tưởng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Hồ</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Chí</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Minh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về</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nhà</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nước</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của</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do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và</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vì</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endPar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endParaRPr>
          </a:p>
          <a:p>
            <a:pPr marL="0" lvl="0" indent="0" algn="l" rtl="0">
              <a:lnSpc>
                <a:spcPct val="115000"/>
              </a:lnSpc>
              <a:spcBef>
                <a:spcPts val="0"/>
              </a:spcBef>
              <a:spcAft>
                <a:spcPts val="1600"/>
              </a:spcAft>
              <a:buNone/>
            </a:pP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4.3.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Vận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dụng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tưởng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Hồ</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Chí</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Minh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vào</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công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tác</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xây</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dựng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Đảng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và</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xây</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dựng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nhà</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nước</a:t>
            </a:r>
            <a:endPar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endParaRPr>
          </a:p>
        </p:txBody>
      </p:sp>
      <p:pic>
        <p:nvPicPr>
          <p:cNvPr id="7" name="Picture 6">
            <a:extLst>
              <a:ext uri="{FF2B5EF4-FFF2-40B4-BE49-F238E27FC236}">
                <a16:creationId xmlns:a16="http://schemas.microsoft.com/office/drawing/2014/main" id="{A2B60D6A-38D2-4E56-B976-20F85838E1AE}"/>
              </a:ext>
            </a:extLst>
          </p:cNvPr>
          <p:cNvPicPr>
            <a:picLocks noChangeAspect="1"/>
          </p:cNvPicPr>
          <p:nvPr/>
        </p:nvPicPr>
        <p:blipFill>
          <a:blip r:embed="rId2"/>
          <a:stretch>
            <a:fillRect/>
          </a:stretch>
        </p:blipFill>
        <p:spPr>
          <a:xfrm>
            <a:off x="7809650" y="52133"/>
            <a:ext cx="1119840" cy="302404"/>
          </a:xfrm>
          <a:prstGeom prst="rect">
            <a:avLst/>
          </a:prstGeom>
        </p:spPr>
      </p:pic>
    </p:spTree>
    <p:extLst>
      <p:ext uri="{BB962C8B-B14F-4D97-AF65-F5344CB8AC3E}">
        <p14:creationId xmlns:p14="http://schemas.microsoft.com/office/powerpoint/2010/main" val="134733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F01F-60A4-42C8-9D4D-8BAB09CA7795}"/>
              </a:ext>
            </a:extLst>
          </p:cNvPr>
          <p:cNvSpPr>
            <a:spLocks noGrp="1"/>
          </p:cNvSpPr>
          <p:nvPr>
            <p:ph type="title"/>
          </p:nvPr>
        </p:nvSpPr>
        <p:spPr>
          <a:xfrm>
            <a:off x="400838" y="475688"/>
            <a:ext cx="7688400" cy="535200"/>
          </a:xfrm>
        </p:spPr>
        <p:txBody>
          <a:bodyPr/>
          <a:lstStyle/>
          <a:p>
            <a:r>
              <a:rPr lang="vi-VN" sz="1800" b="1" dirty="0">
                <a:effectLst/>
                <a:latin typeface="Times New Roman" panose="02020603050405020304" pitchFamily="18" charset="0"/>
                <a:ea typeface="Calibri" panose="020F0502020204030204" pitchFamily="34" charset="0"/>
                <a:cs typeface="SimSun" panose="02010600030101010101" pitchFamily="2" charset="-122"/>
              </a:rPr>
              <a:t>TÀI LIỆU THAM KHẢO</a:t>
            </a:r>
            <a:endParaRPr lang="en-US" dirty="0"/>
          </a:p>
        </p:txBody>
      </p:sp>
      <p:sp>
        <p:nvSpPr>
          <p:cNvPr id="4" name="TextBox 3">
            <a:extLst>
              <a:ext uri="{FF2B5EF4-FFF2-40B4-BE49-F238E27FC236}">
                <a16:creationId xmlns:a16="http://schemas.microsoft.com/office/drawing/2014/main" id="{CE4F212D-65C5-4D25-BFA0-69EB9BD17C95}"/>
              </a:ext>
            </a:extLst>
          </p:cNvPr>
          <p:cNvSpPr txBox="1"/>
          <p:nvPr/>
        </p:nvSpPr>
        <p:spPr>
          <a:xfrm>
            <a:off x="400838" y="1275882"/>
            <a:ext cx="8007356" cy="3693191"/>
          </a:xfrm>
          <a:prstGeom prst="rect">
            <a:avLst/>
          </a:prstGeom>
          <a:noFill/>
        </p:spPr>
        <p:txBody>
          <a:bodyPr wrap="square">
            <a:spAutoFit/>
          </a:bodyPr>
          <a:lstStyle/>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1. Đảng Cộng sản Việt Nam: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Văn kiện Đại hội đại biểu toàn quốc lần thứ XII,</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2016.</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2. Đại tướng Võ Nguyên Giáp (Chủ biên):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Tư tưởng Hồ Chí Minh và con đường cách mạng Việt Nam</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1997.</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3. Học viện Chính trị quốc gia Hồ Chí Minh: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Chủ nghĩa Mác-Lênin, tư tưởng Hồ Chí Minh, nền tảng tư tưởng của Đảng ta</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trị-Hành chính, Hà Nội, 2009.</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4. Nguyễn Đình Lộc: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Tư tưởng Hồ Chí Minh về nhà nước của dân, do dân, vì dân</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1998.</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5. C.Mac - Ph.Angghen: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Tuyên ngôn của Đảng Cộng sản</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Sự thật, Hà Nội, 1986.</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6. Hồ Chí Minh: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Toàn tập,</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201l, t.5.</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7. Hồ Chí Minh: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Toàn tập</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2011, t.15.</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8. Song Thành: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Hồ Chí Minh nhà tư tưởng lỗi lạc,</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Lý luận chính trị, Hà Nội, 2005.</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9. Mạch Quang Thắng: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Hồ Chí Minh – Con người của sự sống</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2010</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3402849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4A7BA1-9BE5-4242-9A54-01D6B8FC1B9B}"/>
              </a:ext>
            </a:extLst>
          </p:cNvPr>
          <p:cNvSpPr>
            <a:spLocks noGrp="1"/>
          </p:cNvSpPr>
          <p:nvPr>
            <p:ph type="body" idx="1"/>
          </p:nvPr>
        </p:nvSpPr>
        <p:spPr/>
        <p:txBody>
          <a:bodyPr/>
          <a:lstStyle/>
          <a:p>
            <a:pPr marL="127000" indent="0">
              <a:buNone/>
            </a:pPr>
            <a:r>
              <a:rPr lang="en-US" sz="4200"/>
              <a:t>Thank You!</a:t>
            </a:r>
            <a:endParaRPr lang="en-US" sz="4200" dirty="0"/>
          </a:p>
        </p:txBody>
      </p:sp>
    </p:spTree>
    <p:extLst>
      <p:ext uri="{BB962C8B-B14F-4D97-AF65-F5344CB8AC3E}">
        <p14:creationId xmlns:p14="http://schemas.microsoft.com/office/powerpoint/2010/main" val="3370056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p14">
            <a:extLst>
              <a:ext uri="{FF2B5EF4-FFF2-40B4-BE49-F238E27FC236}">
                <a16:creationId xmlns:a16="http://schemas.microsoft.com/office/drawing/2014/main" id="{3914B39F-D23A-4B9E-B980-932D32F81F9A}"/>
              </a:ext>
            </a:extLst>
          </p:cNvPr>
          <p:cNvSpPr txBox="1">
            <a:spLocks/>
          </p:cNvSpPr>
          <p:nvPr/>
        </p:nvSpPr>
        <p:spPr>
          <a:xfrm>
            <a:off x="1996226" y="1513268"/>
            <a:ext cx="5042080" cy="173483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Aft>
                <a:spcPts val="1600"/>
              </a:spcAft>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4.2. </a:t>
            </a:r>
            <a:r>
              <a:rPr lang="vi-VN"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tưởng</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Hồ</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Chí</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Minh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về</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nhà</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nước</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của</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do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và</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vì</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endPar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endParaRPr>
          </a:p>
        </p:txBody>
      </p:sp>
      <p:sp>
        <p:nvSpPr>
          <p:cNvPr id="4" name="Google Shape;191;p31">
            <a:extLst>
              <a:ext uri="{FF2B5EF4-FFF2-40B4-BE49-F238E27FC236}">
                <a16:creationId xmlns:a16="http://schemas.microsoft.com/office/drawing/2014/main" id="{E43044B4-DDC8-4140-8BCC-3E4DF76344E8}"/>
              </a:ext>
            </a:extLst>
          </p:cNvPr>
          <p:cNvSpPr txBox="1">
            <a:spLocks/>
          </p:cNvSpPr>
          <p:nvPr/>
        </p:nvSpPr>
        <p:spPr>
          <a:xfrm>
            <a:off x="1707716" y="3088052"/>
            <a:ext cx="8520600"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pPr marL="457200"/>
            <a:r>
              <a:rPr lang="en-US" sz="2400" dirty="0" smtClean="0">
                <a:solidFill>
                  <a:srgbClr val="FF0000"/>
                </a:solidFill>
                <a:latin typeface="Times"/>
                <a:ea typeface="Times"/>
                <a:cs typeface="Times"/>
                <a:sym typeface="Times"/>
              </a:rPr>
              <a:t>4.2.3. </a:t>
            </a:r>
            <a:r>
              <a:rPr lang="en-US" sz="2400" dirty="0" err="1">
                <a:solidFill>
                  <a:srgbClr val="FF0000"/>
                </a:solidFill>
                <a:latin typeface="Times"/>
                <a:ea typeface="Times"/>
                <a:cs typeface="Times"/>
                <a:sym typeface="Times"/>
              </a:rPr>
              <a:t>Nhà</a:t>
            </a:r>
            <a:r>
              <a:rPr lang="en-US" sz="2400" dirty="0">
                <a:solidFill>
                  <a:srgbClr val="FF0000"/>
                </a:solidFill>
                <a:latin typeface="Times"/>
                <a:ea typeface="Times"/>
                <a:cs typeface="Times"/>
                <a:sym typeface="Times"/>
              </a:rPr>
              <a:t> </a:t>
            </a:r>
            <a:r>
              <a:rPr lang="en-US" sz="2400" dirty="0" err="1">
                <a:solidFill>
                  <a:srgbClr val="FF0000"/>
                </a:solidFill>
                <a:latin typeface="Times"/>
                <a:ea typeface="Times"/>
                <a:cs typeface="Times"/>
                <a:sym typeface="Times"/>
              </a:rPr>
              <a:t>nước</a:t>
            </a:r>
            <a:r>
              <a:rPr lang="en-US" sz="2400" dirty="0">
                <a:solidFill>
                  <a:srgbClr val="FF0000"/>
                </a:solidFill>
                <a:latin typeface="Times"/>
                <a:ea typeface="Times"/>
                <a:cs typeface="Times"/>
                <a:sym typeface="Times"/>
              </a:rPr>
              <a:t> </a:t>
            </a:r>
            <a:r>
              <a:rPr lang="en-US" sz="2400" dirty="0" err="1">
                <a:solidFill>
                  <a:srgbClr val="FF0000"/>
                </a:solidFill>
                <a:latin typeface="Times"/>
                <a:ea typeface="Times"/>
                <a:cs typeface="Times"/>
                <a:sym typeface="Times"/>
              </a:rPr>
              <a:t>trong</a:t>
            </a:r>
            <a:r>
              <a:rPr lang="en-US" sz="2400" dirty="0">
                <a:solidFill>
                  <a:srgbClr val="FF0000"/>
                </a:solidFill>
                <a:latin typeface="Times"/>
                <a:ea typeface="Times"/>
                <a:cs typeface="Times"/>
                <a:sym typeface="Times"/>
              </a:rPr>
              <a:t> </a:t>
            </a:r>
            <a:r>
              <a:rPr lang="en-US" sz="2400" dirty="0" err="1">
                <a:solidFill>
                  <a:srgbClr val="FF0000"/>
                </a:solidFill>
                <a:latin typeface="Times"/>
                <a:ea typeface="Times"/>
                <a:cs typeface="Times"/>
                <a:sym typeface="Times"/>
              </a:rPr>
              <a:t>sạch</a:t>
            </a:r>
            <a:r>
              <a:rPr lang="en-US" sz="2400" dirty="0">
                <a:solidFill>
                  <a:srgbClr val="FF0000"/>
                </a:solidFill>
                <a:latin typeface="Times"/>
                <a:ea typeface="Times"/>
                <a:cs typeface="Times"/>
                <a:sym typeface="Times"/>
              </a:rPr>
              <a:t> </a:t>
            </a:r>
            <a:r>
              <a:rPr lang="en-US" sz="2400" dirty="0" err="1">
                <a:solidFill>
                  <a:srgbClr val="FF0000"/>
                </a:solidFill>
                <a:latin typeface="Times"/>
                <a:ea typeface="Times"/>
                <a:cs typeface="Times"/>
                <a:sym typeface="Times"/>
              </a:rPr>
              <a:t>vững</a:t>
            </a:r>
            <a:r>
              <a:rPr lang="en-US" sz="2400" dirty="0">
                <a:solidFill>
                  <a:srgbClr val="FF0000"/>
                </a:solidFill>
                <a:latin typeface="Times"/>
                <a:ea typeface="Times"/>
                <a:cs typeface="Times"/>
                <a:sym typeface="Times"/>
              </a:rPr>
              <a:t> </a:t>
            </a:r>
            <a:r>
              <a:rPr lang="en-US" sz="2400" dirty="0" err="1">
                <a:solidFill>
                  <a:srgbClr val="FF0000"/>
                </a:solidFill>
                <a:latin typeface="Times"/>
                <a:ea typeface="Times"/>
                <a:cs typeface="Times"/>
                <a:sym typeface="Times"/>
              </a:rPr>
              <a:t>mạnh</a:t>
            </a:r>
            <a:endParaRPr lang="vi-VN" sz="2400" dirty="0">
              <a:solidFill>
                <a:srgbClr val="FF0000"/>
              </a:solidFill>
              <a:latin typeface="Times"/>
              <a:ea typeface="Times"/>
              <a:cs typeface="Times"/>
              <a:sym typeface="Times"/>
            </a:endParaRPr>
          </a:p>
        </p:txBody>
      </p:sp>
      <p:pic>
        <p:nvPicPr>
          <p:cNvPr id="5" name="Picture 4">
            <a:extLst>
              <a:ext uri="{FF2B5EF4-FFF2-40B4-BE49-F238E27FC236}">
                <a16:creationId xmlns:a16="http://schemas.microsoft.com/office/drawing/2014/main" id="{D65C02B0-79D0-4FE4-9686-5C0B9DF590BD}"/>
              </a:ext>
            </a:extLst>
          </p:cNvPr>
          <p:cNvPicPr>
            <a:picLocks noChangeAspect="1"/>
          </p:cNvPicPr>
          <p:nvPr/>
        </p:nvPicPr>
        <p:blipFill>
          <a:blip r:embed="rId2"/>
          <a:stretch>
            <a:fillRect/>
          </a:stretch>
        </p:blipFill>
        <p:spPr>
          <a:xfrm>
            <a:off x="7809650" y="52133"/>
            <a:ext cx="1119840" cy="302404"/>
          </a:xfrm>
          <a:prstGeom prst="rect">
            <a:avLst/>
          </a:prstGeom>
        </p:spPr>
      </p:pic>
    </p:spTree>
    <p:extLst>
      <p:ext uri="{BB962C8B-B14F-4D97-AF65-F5344CB8AC3E}">
        <p14:creationId xmlns:p14="http://schemas.microsoft.com/office/powerpoint/2010/main" val="3452507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文本框 1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95040" y="119300"/>
            <a:ext cx="303288" cy="646331"/>
          </a:xfrm>
          <a:prstGeom prst="rect">
            <a:avLst/>
          </a:prstGeom>
          <a:noFill/>
        </p:spPr>
        <p:txBody>
          <a:bodyPr wrap="none" rtlCol="0">
            <a:spAutoFit/>
          </a:bodyPr>
          <a:lstStyle/>
          <a:p>
            <a:pPr defTabSz="914103">
              <a:defRPr/>
            </a:pPr>
            <a:r>
              <a:rPr lang="zh-CN" altLang="en-US" sz="1800" dirty="0">
                <a:solidFill>
                  <a:schemeClr val="tx1">
                    <a:lumMod val="85000"/>
                    <a:lumOff val="15000"/>
                  </a:schemeClr>
                </a:solidFill>
                <a:latin typeface="Open Sans" panose="020B0606030504020204" pitchFamily="34" charset="0"/>
                <a:ea typeface="幼圆" panose="02010509060101010101" pitchFamily="49" charset="-122"/>
                <a:cs typeface="Open Sans" panose="020B0606030504020204" pitchFamily="34" charset="0"/>
              </a:rPr>
              <a:t>  </a:t>
            </a:r>
            <a:endParaRPr lang="en-US" altLang="zh-CN" sz="18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altLang="zh-CN" sz="1800" dirty="0">
              <a:solidFill>
                <a:srgbClr val="2E2E2E"/>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4" name="组合 13"/>
          <p:cNvGrpSpPr/>
          <p:nvPr/>
        </p:nvGrpSpPr>
        <p:grpSpPr>
          <a:xfrm>
            <a:off x="3025301" y="1699873"/>
            <a:ext cx="337500" cy="325947"/>
            <a:chOff x="5512720" y="2152017"/>
            <a:chExt cx="583915" cy="496874"/>
          </a:xfrm>
        </p:grpSpPr>
        <p:sp>
          <p:nvSpPr>
            <p:cNvPr id="15" name="Freeform 159"/>
            <p:cNvSpPr>
              <a:spLocks/>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Open Sans" panose="020B0606030504020204" pitchFamily="34" charset="0"/>
                <a:cs typeface="Open Sans" panose="020B0606030504020204" pitchFamily="34" charset="0"/>
              </a:endParaRPr>
            </a:p>
          </p:txBody>
        </p:sp>
        <p:sp>
          <p:nvSpPr>
            <p:cNvPr id="16" name="Freeform 160"/>
            <p:cNvSpPr>
              <a:spLocks/>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latin typeface="Open Sans" panose="020B0606030504020204" pitchFamily="34" charset="0"/>
                <a:cs typeface="Open Sans" panose="020B0606030504020204" pitchFamily="34" charset="0"/>
              </a:endParaRPr>
            </a:p>
          </p:txBody>
        </p:sp>
      </p:grpSp>
      <p:cxnSp>
        <p:nvCxnSpPr>
          <p:cNvPr id="17" name="肘形连接符 16"/>
          <p:cNvCxnSpPr/>
          <p:nvPr/>
        </p:nvCxnSpPr>
        <p:spPr>
          <a:xfrm>
            <a:off x="4404453" y="2922292"/>
            <a:ext cx="2778396" cy="652255"/>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3776406" y="2593642"/>
            <a:ext cx="567000" cy="567000"/>
            <a:chOff x="4534974" y="4368345"/>
            <a:chExt cx="756000" cy="756000"/>
          </a:xfrm>
        </p:grpSpPr>
        <p:sp>
          <p:nvSpPr>
            <p:cNvPr id="19" name="椭圆 18"/>
            <p:cNvSpPr/>
            <p:nvPr/>
          </p:nvSpPr>
          <p:spPr>
            <a:xfrm>
              <a:off x="4534974" y="4368345"/>
              <a:ext cx="756000" cy="756000"/>
            </a:xfrm>
            <a:prstGeom prst="ellipse">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Open Sans" panose="020B0606030504020204" pitchFamily="34" charset="0"/>
                <a:cs typeface="Open Sans" panose="020B0606030504020204" pitchFamily="34" charset="0"/>
              </a:endParaRPr>
            </a:p>
          </p:txBody>
        </p:sp>
        <p:sp>
          <p:nvSpPr>
            <p:cNvPr id="20"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800">
                <a:latin typeface="Open Sans" panose="020B0606030504020204" pitchFamily="34" charset="0"/>
                <a:cs typeface="Open Sans" panose="020B0606030504020204" pitchFamily="34" charset="0"/>
              </a:endParaRPr>
            </a:p>
          </p:txBody>
        </p:sp>
      </p:grpSp>
      <p:cxnSp>
        <p:nvCxnSpPr>
          <p:cNvPr id="21" name="肘形连接符 20"/>
          <p:cNvCxnSpPr/>
          <p:nvPr/>
        </p:nvCxnSpPr>
        <p:spPr>
          <a:xfrm>
            <a:off x="4438817" y="1699873"/>
            <a:ext cx="3733793" cy="1158983"/>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3837453" y="1458820"/>
            <a:ext cx="567000" cy="567000"/>
            <a:chOff x="4534974" y="3430619"/>
            <a:chExt cx="756000" cy="756000"/>
          </a:xfrm>
        </p:grpSpPr>
        <p:sp>
          <p:nvSpPr>
            <p:cNvPr id="23" name="椭圆 22"/>
            <p:cNvSpPr/>
            <p:nvPr/>
          </p:nvSpPr>
          <p:spPr>
            <a:xfrm>
              <a:off x="4534974" y="3430619"/>
              <a:ext cx="756000" cy="75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latin typeface="Open Sans" panose="020B0606030504020204" pitchFamily="34" charset="0"/>
                <a:cs typeface="Open Sans" panose="020B0606030504020204" pitchFamily="34" charset="0"/>
              </a:endParaRPr>
            </a:p>
          </p:txBody>
        </p:sp>
        <p:grpSp>
          <p:nvGrpSpPr>
            <p:cNvPr id="24" name="Group 92"/>
            <p:cNvGrpSpPr/>
            <p:nvPr/>
          </p:nvGrpSpPr>
          <p:grpSpPr>
            <a:xfrm>
              <a:off x="4688410" y="3660828"/>
              <a:ext cx="474528" cy="295582"/>
              <a:chOff x="5172076" y="1938338"/>
              <a:chExt cx="471488" cy="293688"/>
            </a:xfrm>
            <a:solidFill>
              <a:schemeClr val="bg1"/>
            </a:solidFill>
          </p:grpSpPr>
          <p:sp>
            <p:nvSpPr>
              <p:cNvPr id="25"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9"/>
              <p:cNvSpPr>
                <a:spLocks noChangeArrowheads="1"/>
              </p:cNvSpPr>
              <p:nvPr/>
            </p:nvSpPr>
            <p:spPr bwMode="auto">
              <a:xfrm>
                <a:off x="5235576" y="2001838"/>
                <a:ext cx="90488" cy="166688"/>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10"/>
              <p:cNvSpPr>
                <a:spLocks noChangeArrowheads="1"/>
              </p:cNvSpPr>
              <p:nvPr/>
            </p:nvSpPr>
            <p:spPr bwMode="auto">
              <a:xfrm>
                <a:off x="5341938" y="2001838"/>
                <a:ext cx="85725" cy="166688"/>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latin typeface="Open Sans" panose="020B0606030504020204" pitchFamily="34" charset="0"/>
                  <a:ea typeface="Open Sans" panose="020B0606030504020204" pitchFamily="34" charset="0"/>
                  <a:cs typeface="Open Sans" panose="020B0606030504020204" pitchFamily="34" charset="0"/>
                </a:endParaRPr>
              </a:p>
            </p:txBody>
          </p:sp>
        </p:grpSp>
      </p:grpSp>
      <p:cxnSp>
        <p:nvCxnSpPr>
          <p:cNvPr id="28" name="直接连接符 27"/>
          <p:cNvCxnSpPr/>
          <p:nvPr/>
        </p:nvCxnSpPr>
        <p:spPr>
          <a:xfrm flipH="1" flipV="1">
            <a:off x="4688378" y="4349211"/>
            <a:ext cx="960065"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3776406" y="4039313"/>
            <a:ext cx="567000" cy="567000"/>
            <a:chOff x="4534974" y="5306072"/>
            <a:chExt cx="756000" cy="756000"/>
          </a:xfrm>
        </p:grpSpPr>
        <p:sp>
          <p:nvSpPr>
            <p:cNvPr id="30" name="椭圆 29"/>
            <p:cNvSpPr/>
            <p:nvPr/>
          </p:nvSpPr>
          <p:spPr>
            <a:xfrm>
              <a:off x="4534974" y="5306072"/>
              <a:ext cx="756000" cy="75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Open Sans" panose="020B0606030504020204" pitchFamily="34" charset="0"/>
                <a:cs typeface="Open Sans" panose="020B0606030504020204" pitchFamily="34" charset="0"/>
              </a:endParaRPr>
            </a:p>
          </p:txBody>
        </p:sp>
        <p:grpSp>
          <p:nvGrpSpPr>
            <p:cNvPr id="31" name="Group 9"/>
            <p:cNvGrpSpPr/>
            <p:nvPr/>
          </p:nvGrpSpPr>
          <p:grpSpPr>
            <a:xfrm>
              <a:off x="4659950" y="5504420"/>
              <a:ext cx="516045" cy="382660"/>
              <a:chOff x="4572000" y="3414713"/>
              <a:chExt cx="374651" cy="277813"/>
            </a:xfrm>
            <a:solidFill>
              <a:schemeClr val="bg1"/>
            </a:solidFill>
          </p:grpSpPr>
          <p:sp>
            <p:nvSpPr>
              <p:cNvPr id="32"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800">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35" name="任意多边形 34"/>
          <p:cNvSpPr/>
          <p:nvPr/>
        </p:nvSpPr>
        <p:spPr>
          <a:xfrm>
            <a:off x="7852670" y="2522866"/>
            <a:ext cx="957536" cy="2027662"/>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Open Sans" panose="020B0606030504020204" pitchFamily="34" charset="0"/>
              <a:cs typeface="Open Sans" panose="020B0606030504020204" pitchFamily="34" charset="0"/>
            </a:endParaRPr>
          </a:p>
        </p:txBody>
      </p:sp>
      <p:sp>
        <p:nvSpPr>
          <p:cNvPr id="36" name="任意多边形 35"/>
          <p:cNvSpPr/>
          <p:nvPr/>
        </p:nvSpPr>
        <p:spPr>
          <a:xfrm>
            <a:off x="6791461" y="3382395"/>
            <a:ext cx="865150" cy="1163599"/>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Open Sans" panose="020B0606030504020204" pitchFamily="34" charset="0"/>
              <a:cs typeface="Open Sans" panose="020B0606030504020204" pitchFamily="34" charset="0"/>
            </a:endParaRPr>
          </a:p>
        </p:txBody>
      </p:sp>
      <p:sp>
        <p:nvSpPr>
          <p:cNvPr id="37" name="任意多边形 36"/>
          <p:cNvSpPr/>
          <p:nvPr/>
        </p:nvSpPr>
        <p:spPr>
          <a:xfrm>
            <a:off x="5142842" y="4078684"/>
            <a:ext cx="1452561" cy="46731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Open Sans" panose="020B0606030504020204" pitchFamily="34" charset="0"/>
              <a:cs typeface="Open Sans" panose="020B0606030504020204" pitchFamily="34" charset="0"/>
            </a:endParaRPr>
          </a:p>
        </p:txBody>
      </p:sp>
      <p:sp>
        <p:nvSpPr>
          <p:cNvPr id="41" name="椭圆 40"/>
          <p:cNvSpPr/>
          <p:nvPr/>
        </p:nvSpPr>
        <p:spPr>
          <a:xfrm>
            <a:off x="8223438" y="2877142"/>
            <a:ext cx="216000" cy="21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Open Sans" panose="020B0606030504020204" pitchFamily="34" charset="0"/>
              <a:cs typeface="Open Sans" panose="020B0606030504020204" pitchFamily="34" charset="0"/>
            </a:endParaRPr>
          </a:p>
        </p:txBody>
      </p:sp>
      <p:sp>
        <p:nvSpPr>
          <p:cNvPr id="42" name="椭圆 41"/>
          <p:cNvSpPr/>
          <p:nvPr/>
        </p:nvSpPr>
        <p:spPr>
          <a:xfrm>
            <a:off x="7117333" y="3595864"/>
            <a:ext cx="216000" cy="216000"/>
          </a:xfrm>
          <a:prstGeom prst="ellipse">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Open Sans" panose="020B0606030504020204" pitchFamily="34" charset="0"/>
              <a:cs typeface="Open Sans" panose="020B0606030504020204" pitchFamily="34" charset="0"/>
            </a:endParaRPr>
          </a:p>
        </p:txBody>
      </p:sp>
      <p:sp>
        <p:nvSpPr>
          <p:cNvPr id="43" name="椭圆 42"/>
          <p:cNvSpPr/>
          <p:nvPr/>
        </p:nvSpPr>
        <p:spPr>
          <a:xfrm>
            <a:off x="5761122" y="4214813"/>
            <a:ext cx="216000" cy="21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Open Sans" panose="020B0606030504020204" pitchFamily="34" charset="0"/>
              <a:cs typeface="Open Sans" panose="020B0606030504020204" pitchFamily="34" charset="0"/>
            </a:endParaRPr>
          </a:p>
        </p:txBody>
      </p:sp>
      <p:sp>
        <p:nvSpPr>
          <p:cNvPr id="47" name="矩形 46"/>
          <p:cNvSpPr/>
          <p:nvPr/>
        </p:nvSpPr>
        <p:spPr>
          <a:xfrm>
            <a:off x="276809" y="1417799"/>
            <a:ext cx="3430254" cy="830997"/>
          </a:xfrm>
          <a:prstGeom prst="rect">
            <a:avLst/>
          </a:prstGeom>
        </p:spPr>
        <p:txBody>
          <a:bodyPr wrap="square">
            <a:spAutoFit/>
          </a:bodyPr>
          <a:lstStyle/>
          <a:p>
            <a:pPr lvl="0" algn="just">
              <a:spcBef>
                <a:spcPts val="600"/>
              </a:spcBef>
            </a:pPr>
            <a:r>
              <a:rPr lang="vi-VN" sz="1600" dirty="0">
                <a:latin typeface="Open Sans" panose="020B0606030504020204" pitchFamily="34" charset="0"/>
                <a:ea typeface="Open Sans" panose="020B0606030504020204" pitchFamily="34" charset="0"/>
                <a:cs typeface="Open Sans" panose="020B0606030504020204" pitchFamily="34" charset="0"/>
              </a:rPr>
              <a:t>Theo quan điểm của Hồ Chí Minh, </a:t>
            </a:r>
            <a:r>
              <a:rPr lang="vi-VN" sz="1600" i="1" dirty="0">
                <a:latin typeface="Open Sans" panose="020B0606030504020204" pitchFamily="34" charset="0"/>
                <a:ea typeface="Open Sans" panose="020B0606030504020204" pitchFamily="34" charset="0"/>
                <a:cs typeface="Open Sans" panose="020B0606030504020204" pitchFamily="34" charset="0"/>
              </a:rPr>
              <a:t>kiểm soát quyền lực nhà nước là tất yếu</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矩形 48"/>
          <p:cNvSpPr/>
          <p:nvPr/>
        </p:nvSpPr>
        <p:spPr>
          <a:xfrm>
            <a:off x="306246" y="2445238"/>
            <a:ext cx="3234187" cy="1323439"/>
          </a:xfrm>
          <a:prstGeom prst="rect">
            <a:avLst/>
          </a:prstGeom>
        </p:spPr>
        <p:txBody>
          <a:bodyPr wrap="square">
            <a:spAutoFit/>
          </a:bodyPr>
          <a:lstStyle/>
          <a:p>
            <a:pPr marL="0" lvl="0" indent="0" algn="just">
              <a:buNone/>
            </a:pPr>
            <a:r>
              <a:rPr lang="vi-VN" sz="1600" dirty="0">
                <a:latin typeface="Open Sans" panose="020B0606030504020204" pitchFamily="34" charset="0"/>
                <a:ea typeface="Open Sans" panose="020B0606030504020204" pitchFamily="34" charset="0"/>
                <a:cs typeface="Open Sans" panose="020B0606030504020204" pitchFamily="34" charset="0"/>
              </a:rPr>
              <a:t>Về hình thức kiếm soát quyền lực Nhà nước, theo Hồ Chí Minh, trước hết, cần phát huy vai trò, trách nhiệm của Đảng Cộng sản Việt Nam</a:t>
            </a:r>
            <a:endParaRPr lang="vi-VN"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矩形 50"/>
          <p:cNvSpPr/>
          <p:nvPr/>
        </p:nvSpPr>
        <p:spPr>
          <a:xfrm>
            <a:off x="311173" y="4039313"/>
            <a:ext cx="3208619" cy="1077218"/>
          </a:xfrm>
          <a:prstGeom prst="rect">
            <a:avLst/>
          </a:prstGeom>
        </p:spPr>
        <p:txBody>
          <a:bodyPr wrap="square">
            <a:spAutoFit/>
          </a:bodyPr>
          <a:lstStyle/>
          <a:p>
            <a:pPr marL="0" lvl="0" indent="0" algn="just">
              <a:buNone/>
            </a:pPr>
            <a:r>
              <a:rPr lang="vi-VN" sz="1600" dirty="0">
                <a:latin typeface="Open Sans" panose="020B0606030504020204" pitchFamily="34" charset="0"/>
                <a:ea typeface="Open Sans" panose="020B0606030504020204" pitchFamily="34" charset="0"/>
                <a:cs typeface="Open Sans" panose="020B0606030504020204" pitchFamily="34" charset="0"/>
              </a:rPr>
              <a:t>Nhân dân là chủ thể tối cao của quyền lực Nhà nước, vì thế, nhân dân có quyền kiểm soát quyền lực Nhà nước</a:t>
            </a:r>
            <a:endParaRPr lang="zh-CN" altLang="en-US" sz="1600" dirty="0">
              <a:solidFill>
                <a:schemeClr val="tx1">
                  <a:lumMod val="65000"/>
                  <a:lumOff val="35000"/>
                </a:schemeClr>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2" name="Rectangle 1">
            <a:extLst>
              <a:ext uri="{FF2B5EF4-FFF2-40B4-BE49-F238E27FC236}">
                <a16:creationId xmlns:a16="http://schemas.microsoft.com/office/drawing/2014/main" id="{3F33B9F3-0AAD-4E79-B228-C8DC17E52DA8}"/>
              </a:ext>
            </a:extLst>
          </p:cNvPr>
          <p:cNvSpPr>
            <a:spLocks noChangeArrowheads="1"/>
          </p:cNvSpPr>
          <p:nvPr/>
        </p:nvSpPr>
        <p:spPr bwMode="auto">
          <a:xfrm>
            <a:off x="0" y="32951"/>
            <a:ext cx="59312"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18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8" name="TextBox 37">
            <a:extLst>
              <a:ext uri="{FF2B5EF4-FFF2-40B4-BE49-F238E27FC236}">
                <a16:creationId xmlns:a16="http://schemas.microsoft.com/office/drawing/2014/main" id="{783E4671-6B88-421A-8111-914C6132B150}"/>
              </a:ext>
            </a:extLst>
          </p:cNvPr>
          <p:cNvSpPr txBox="1"/>
          <p:nvPr/>
        </p:nvSpPr>
        <p:spPr>
          <a:xfrm>
            <a:off x="93518" y="478864"/>
            <a:ext cx="4594860" cy="390876"/>
          </a:xfrm>
          <a:prstGeom prst="rect">
            <a:avLst/>
          </a:prstGeom>
          <a:noFill/>
        </p:spPr>
        <p:txBody>
          <a:bodyPr wrap="square">
            <a:spAutoFit/>
          </a:bodyPr>
          <a:lstStyle/>
          <a:p>
            <a:pPr marL="0" marR="0" indent="457200" algn="l">
              <a:lnSpc>
                <a:spcPct val="115000"/>
              </a:lnSpc>
              <a:spcBef>
                <a:spcPts val="300"/>
              </a:spcBef>
              <a:spcAft>
                <a:spcPts val="300"/>
              </a:spcAft>
            </a:pPr>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a. Kiểm soát quyền lực nhà nước</a:t>
            </a:r>
            <a:endParaRPr lang="en-US" sz="1800" b="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34" name="Picture 33">
            <a:extLst>
              <a:ext uri="{FF2B5EF4-FFF2-40B4-BE49-F238E27FC236}">
                <a16:creationId xmlns:a16="http://schemas.microsoft.com/office/drawing/2014/main" id="{D352E4E6-BEB0-43E3-AF06-C4CB81DCBA10}"/>
              </a:ext>
            </a:extLst>
          </p:cNvPr>
          <p:cNvPicPr>
            <a:picLocks noChangeAspect="1"/>
          </p:cNvPicPr>
          <p:nvPr/>
        </p:nvPicPr>
        <p:blipFill>
          <a:blip r:embed="rId3"/>
          <a:stretch>
            <a:fillRect/>
          </a:stretch>
        </p:blipFill>
        <p:spPr>
          <a:xfrm>
            <a:off x="7809650" y="52133"/>
            <a:ext cx="1119840" cy="302404"/>
          </a:xfrm>
          <a:prstGeom prst="rect">
            <a:avLst/>
          </a:prstGeom>
        </p:spPr>
      </p:pic>
    </p:spTree>
    <p:extLst>
      <p:ext uri="{BB962C8B-B14F-4D97-AF65-F5344CB8AC3E}">
        <p14:creationId xmlns:p14="http://schemas.microsoft.com/office/powerpoint/2010/main" val="53199012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200"/>
                                        <p:tgtEl>
                                          <p:spTgt spid="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400"/>
                                        <p:tgtEl>
                                          <p:spTgt spid="3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600"/>
                                        <p:tgtEl>
                                          <p:spTgt spid="3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250"/>
                                        <p:tgtEl>
                                          <p:spTgt spid="43"/>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50"/>
                                        <p:tgtEl>
                                          <p:spTgt spid="42"/>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250"/>
                                        <p:tgtEl>
                                          <p:spTgt spid="41"/>
                                        </p:tgtEl>
                                      </p:cBhvr>
                                    </p:animEffect>
                                  </p:childTnLst>
                                </p:cTn>
                              </p:par>
                            </p:childTnLst>
                          </p:cTn>
                        </p:par>
                        <p:par>
                          <p:cTn id="23" fill="hold">
                            <p:stCondLst>
                              <p:cond delay="1250"/>
                            </p:stCondLst>
                            <p:childTnLst>
                              <p:par>
                                <p:cTn id="24" presetID="26" presetClass="emph" presetSubtype="0" fill="hold" grpId="1" nodeType="afterEffect">
                                  <p:stCondLst>
                                    <p:cond delay="0"/>
                                  </p:stCondLst>
                                  <p:childTnLst>
                                    <p:animEffect transition="out" filter="fade">
                                      <p:cBhvr>
                                        <p:cTn id="25" dur="500" tmFilter="0, 0; .2, .5; .8, .5; 1, 0"/>
                                        <p:tgtEl>
                                          <p:spTgt spid="43"/>
                                        </p:tgtEl>
                                      </p:cBhvr>
                                    </p:animEffect>
                                    <p:animScale>
                                      <p:cBhvr>
                                        <p:cTn id="26" dur="250" autoRev="1" fill="hold"/>
                                        <p:tgtEl>
                                          <p:spTgt spid="43"/>
                                        </p:tgtEl>
                                      </p:cBhvr>
                                      <p:by x="105000" y="105000"/>
                                    </p:animScale>
                                  </p:childTnLst>
                                </p:cTn>
                              </p:par>
                            </p:childTnLst>
                          </p:cTn>
                        </p:par>
                        <p:par>
                          <p:cTn id="27" fill="hold">
                            <p:stCondLst>
                              <p:cond delay="1750"/>
                            </p:stCondLst>
                            <p:childTnLst>
                              <p:par>
                                <p:cTn id="28" presetID="22" presetClass="entr" presetSubtype="2"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right)">
                                      <p:cBhvr>
                                        <p:cTn id="30" dur="250"/>
                                        <p:tgtEl>
                                          <p:spTgt spid="28"/>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randombar(horizontal)">
                                      <p:cBhvr>
                                        <p:cTn id="37" dur="500"/>
                                        <p:tgtEl>
                                          <p:spTgt spid="51"/>
                                        </p:tgtEl>
                                      </p:cBhvr>
                                    </p:animEffect>
                                  </p:childTnLst>
                                </p:cTn>
                              </p:par>
                            </p:childTnLst>
                          </p:cTn>
                        </p:par>
                        <p:par>
                          <p:cTn id="38" fill="hold">
                            <p:stCondLst>
                              <p:cond delay="2500"/>
                            </p:stCondLst>
                            <p:childTnLst>
                              <p:par>
                                <p:cTn id="39" presetID="26" presetClass="emph" presetSubtype="0" fill="hold" grpId="1" nodeType="afterEffect">
                                  <p:stCondLst>
                                    <p:cond delay="0"/>
                                  </p:stCondLst>
                                  <p:childTnLst>
                                    <p:animEffect transition="out" filter="fade">
                                      <p:cBhvr>
                                        <p:cTn id="40" dur="500" tmFilter="0, 0; .2, .5; .8, .5; 1, 0"/>
                                        <p:tgtEl>
                                          <p:spTgt spid="42"/>
                                        </p:tgtEl>
                                      </p:cBhvr>
                                    </p:animEffect>
                                    <p:animScale>
                                      <p:cBhvr>
                                        <p:cTn id="41" dur="250" autoRev="1" fill="hold"/>
                                        <p:tgtEl>
                                          <p:spTgt spid="42"/>
                                        </p:tgtEl>
                                      </p:cBhvr>
                                      <p:by x="105000" y="105000"/>
                                    </p:animScale>
                                  </p:childTnLst>
                                </p:cTn>
                              </p:par>
                            </p:childTnLst>
                          </p:cTn>
                        </p:par>
                        <p:par>
                          <p:cTn id="42" fill="hold">
                            <p:stCondLst>
                              <p:cond delay="3000"/>
                            </p:stCondLst>
                            <p:childTnLst>
                              <p:par>
                                <p:cTn id="43" presetID="22" presetClass="entr" presetSubtype="2"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4000"/>
                            </p:stCondLst>
                            <p:childTnLst>
                              <p:par>
                                <p:cTn id="51" presetID="14" presetClass="entr" presetSubtype="10"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randombar(horizontal)">
                                      <p:cBhvr>
                                        <p:cTn id="53" dur="500"/>
                                        <p:tgtEl>
                                          <p:spTgt spid="49"/>
                                        </p:tgtEl>
                                      </p:cBhvr>
                                    </p:animEffect>
                                  </p:childTnLst>
                                </p:cTn>
                              </p:par>
                            </p:childTnLst>
                          </p:cTn>
                        </p:par>
                        <p:par>
                          <p:cTn id="54" fill="hold">
                            <p:stCondLst>
                              <p:cond delay="4500"/>
                            </p:stCondLst>
                            <p:childTnLst>
                              <p:par>
                                <p:cTn id="55" presetID="26" presetClass="emph" presetSubtype="0" fill="hold" grpId="1" nodeType="afterEffect">
                                  <p:stCondLst>
                                    <p:cond delay="0"/>
                                  </p:stCondLst>
                                  <p:childTnLst>
                                    <p:animEffect transition="out" filter="fade">
                                      <p:cBhvr>
                                        <p:cTn id="56" dur="500" tmFilter="0, 0; .2, .5; .8, .5; 1, 0"/>
                                        <p:tgtEl>
                                          <p:spTgt spid="41"/>
                                        </p:tgtEl>
                                      </p:cBhvr>
                                    </p:animEffect>
                                    <p:animScale>
                                      <p:cBhvr>
                                        <p:cTn id="57" dur="250" autoRev="1" fill="hold"/>
                                        <p:tgtEl>
                                          <p:spTgt spid="41"/>
                                        </p:tgtEl>
                                      </p:cBhvr>
                                      <p:by x="105000" y="105000"/>
                                    </p:animScale>
                                  </p:childTnLst>
                                </p:cTn>
                              </p:par>
                            </p:childTnLst>
                          </p:cTn>
                        </p:par>
                        <p:par>
                          <p:cTn id="58" fill="hold">
                            <p:stCondLst>
                              <p:cond delay="5000"/>
                            </p:stCondLst>
                            <p:childTnLst>
                              <p:par>
                                <p:cTn id="59" presetID="22" presetClass="entr" presetSubtype="2"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right)">
                                      <p:cBhvr>
                                        <p:cTn id="61" dur="600"/>
                                        <p:tgtEl>
                                          <p:spTgt spid="21"/>
                                        </p:tgtEl>
                                      </p:cBhvr>
                                    </p:animEffect>
                                  </p:childTnLst>
                                </p:cTn>
                              </p:par>
                            </p:childTnLst>
                          </p:cTn>
                        </p:par>
                        <p:par>
                          <p:cTn id="62" fill="hold">
                            <p:stCondLst>
                              <p:cond delay="5600"/>
                            </p:stCondLst>
                            <p:childTnLst>
                              <p:par>
                                <p:cTn id="63" presetID="10" presetClass="entr" presetSubtype="0"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randombar(horizontal)">
                                      <p:cBhvr>
                                        <p:cTn id="6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1" grpId="0" animBg="1"/>
      <p:bldP spid="41" grpId="1" animBg="1"/>
      <p:bldP spid="42" grpId="0" animBg="1"/>
      <p:bldP spid="42" grpId="1" animBg="1"/>
      <p:bldP spid="43" grpId="0" animBg="1"/>
      <p:bldP spid="43" grpId="1" animBg="1"/>
      <p:bldP spid="47" grpId="0"/>
      <p:bldP spid="49" grpId="0"/>
      <p:bldP spid="5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864864" y="1766579"/>
            <a:ext cx="3207981" cy="2952750"/>
          </a:xfrm>
          <a:prstGeom prst="rect">
            <a:avLst/>
          </a:prstGeom>
        </p:spPr>
      </p:pic>
      <p:sp>
        <p:nvSpPr>
          <p:cNvPr id="300" name="Google Shape;300;p18"/>
          <p:cNvSpPr txBox="1">
            <a:spLocks noGrp="1"/>
          </p:cNvSpPr>
          <p:nvPr>
            <p:ph type="sldNum" idx="4294967295"/>
          </p:nvPr>
        </p:nvSpPr>
        <p:spPr>
          <a:xfrm>
            <a:off x="4312650"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301" name="Google Shape;301;p18"/>
          <p:cNvSpPr txBox="1">
            <a:spLocks noGrp="1"/>
          </p:cNvSpPr>
          <p:nvPr>
            <p:ph type="sldNum" idx="12"/>
          </p:nvPr>
        </p:nvSpPr>
        <p:spPr>
          <a:xfrm>
            <a:off x="4312650"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2" name="Rectangle 1"/>
          <p:cNvSpPr/>
          <p:nvPr/>
        </p:nvSpPr>
        <p:spPr>
          <a:xfrm>
            <a:off x="2263515" y="973076"/>
            <a:ext cx="4616970" cy="369332"/>
          </a:xfrm>
          <a:prstGeom prst="rect">
            <a:avLst/>
          </a:prstGeom>
        </p:spPr>
        <p:txBody>
          <a:bodyPr wrap="none">
            <a:spAutoFit/>
          </a:bodyPr>
          <a:lstStyle/>
          <a:p>
            <a:pPr algn="just"/>
            <a:r>
              <a:rPr lang="en-US" sz="18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b</a:t>
            </a:r>
            <a:r>
              <a:rPr lang="en-US"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Phòng, chống tiêu cực trong Nhà nước</a:t>
            </a:r>
            <a:endPar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Freeform 19"/>
          <p:cNvSpPr>
            <a:spLocks noChangeAspect="1"/>
          </p:cNvSpPr>
          <p:nvPr/>
        </p:nvSpPr>
        <p:spPr bwMode="auto">
          <a:xfrm>
            <a:off x="2266228" y="2255519"/>
            <a:ext cx="1480179" cy="162153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FFC000"/>
          </a:solidFill>
          <a:ln w="165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prstClr val="white"/>
                </a:solidFill>
              </a:rPr>
              <a:t>Đặc</a:t>
            </a:r>
            <a:r>
              <a:rPr lang="en-US" altLang="zh-CN" sz="2000" b="1" dirty="0">
                <a:solidFill>
                  <a:prstClr val="white"/>
                </a:solidFill>
              </a:rPr>
              <a:t> </a:t>
            </a:r>
            <a:r>
              <a:rPr lang="en-US" altLang="zh-CN" sz="2000" b="1" dirty="0" err="1">
                <a:solidFill>
                  <a:prstClr val="white"/>
                </a:solidFill>
              </a:rPr>
              <a:t>quyền</a:t>
            </a:r>
            <a:r>
              <a:rPr lang="en-US" altLang="zh-CN" sz="2000" b="1" dirty="0">
                <a:solidFill>
                  <a:prstClr val="white"/>
                </a:solidFill>
              </a:rPr>
              <a:t>,</a:t>
            </a:r>
          </a:p>
          <a:p>
            <a:pPr algn="ctr"/>
            <a:r>
              <a:rPr lang="en-US" altLang="zh-CN" sz="2000" b="1" dirty="0" err="1">
                <a:solidFill>
                  <a:prstClr val="white"/>
                </a:solidFill>
              </a:rPr>
              <a:t>Đặc</a:t>
            </a:r>
            <a:r>
              <a:rPr lang="en-US" altLang="zh-CN" sz="2000" b="1" dirty="0">
                <a:solidFill>
                  <a:prstClr val="white"/>
                </a:solidFill>
              </a:rPr>
              <a:t> </a:t>
            </a:r>
            <a:r>
              <a:rPr lang="en-US" altLang="zh-CN" sz="2000" b="1" dirty="0" err="1">
                <a:solidFill>
                  <a:prstClr val="white"/>
                </a:solidFill>
              </a:rPr>
              <a:t>lợi</a:t>
            </a:r>
            <a:endParaRPr lang="zh-CN" altLang="en-US" sz="2000" b="1" dirty="0">
              <a:solidFill>
                <a:prstClr val="white"/>
              </a:solidFill>
            </a:endParaRPr>
          </a:p>
        </p:txBody>
      </p:sp>
      <p:pic>
        <p:nvPicPr>
          <p:cNvPr id="8" name="Picture 7">
            <a:extLst>
              <a:ext uri="{FF2B5EF4-FFF2-40B4-BE49-F238E27FC236}">
                <a16:creationId xmlns:a16="http://schemas.microsoft.com/office/drawing/2014/main" id="{342DEC1A-2BA5-4E96-8E84-600CAFE76283}"/>
              </a:ext>
            </a:extLst>
          </p:cNvPr>
          <p:cNvPicPr>
            <a:picLocks noChangeAspect="1"/>
          </p:cNvPicPr>
          <p:nvPr/>
        </p:nvPicPr>
        <p:blipFill>
          <a:blip r:embed="rId4"/>
          <a:stretch>
            <a:fillRect/>
          </a:stretch>
        </p:blipFill>
        <p:spPr>
          <a:xfrm>
            <a:off x="7809650" y="58483"/>
            <a:ext cx="1119840" cy="3024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18"/>
          <p:cNvSpPr txBox="1">
            <a:spLocks noGrp="1"/>
          </p:cNvSpPr>
          <p:nvPr>
            <p:ph type="sldNum" idx="4294967295"/>
          </p:nvPr>
        </p:nvSpPr>
        <p:spPr>
          <a:xfrm>
            <a:off x="4312650"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7" name="Freeform 19"/>
          <p:cNvSpPr>
            <a:spLocks noChangeAspect="1"/>
          </p:cNvSpPr>
          <p:nvPr/>
        </p:nvSpPr>
        <p:spPr bwMode="auto">
          <a:xfrm>
            <a:off x="2266228" y="2255519"/>
            <a:ext cx="1525484" cy="180441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FFC000"/>
          </a:solidFill>
          <a:ln w="165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prstClr val="white"/>
                </a:solidFill>
              </a:rPr>
              <a:t>Tham</a:t>
            </a:r>
            <a:r>
              <a:rPr lang="en-US" altLang="zh-CN" sz="2000" b="1" dirty="0">
                <a:solidFill>
                  <a:prstClr val="white"/>
                </a:solidFill>
              </a:rPr>
              <a:t> ô, </a:t>
            </a:r>
          </a:p>
          <a:p>
            <a:pPr algn="ctr"/>
            <a:r>
              <a:rPr lang="en-US" altLang="zh-CN" sz="2000" b="1" dirty="0" err="1">
                <a:solidFill>
                  <a:prstClr val="white"/>
                </a:solidFill>
              </a:rPr>
              <a:t>Lãng</a:t>
            </a:r>
            <a:r>
              <a:rPr lang="en-US" altLang="zh-CN" sz="2000" b="1" dirty="0">
                <a:solidFill>
                  <a:prstClr val="white"/>
                </a:solidFill>
              </a:rPr>
              <a:t> </a:t>
            </a:r>
            <a:r>
              <a:rPr lang="en-US" altLang="zh-CN" sz="2000" b="1" dirty="0" err="1">
                <a:solidFill>
                  <a:prstClr val="white"/>
                </a:solidFill>
              </a:rPr>
              <a:t>phí</a:t>
            </a:r>
            <a:r>
              <a:rPr lang="en-US" altLang="zh-CN" sz="2000" b="1" dirty="0">
                <a:solidFill>
                  <a:prstClr val="white"/>
                </a:solidFill>
              </a:rPr>
              <a:t>,</a:t>
            </a:r>
          </a:p>
          <a:p>
            <a:pPr algn="ctr"/>
            <a:r>
              <a:rPr lang="en-US" altLang="zh-CN" sz="2000" b="1" dirty="0" err="1">
                <a:solidFill>
                  <a:prstClr val="white"/>
                </a:solidFill>
              </a:rPr>
              <a:t>Quan</a:t>
            </a:r>
            <a:r>
              <a:rPr lang="en-US" altLang="zh-CN" sz="2000" b="1" dirty="0">
                <a:solidFill>
                  <a:prstClr val="white"/>
                </a:solidFill>
              </a:rPr>
              <a:t> </a:t>
            </a:r>
            <a:r>
              <a:rPr lang="en-US" altLang="zh-CN" sz="2000" b="1" dirty="0" err="1">
                <a:solidFill>
                  <a:prstClr val="white"/>
                </a:solidFill>
              </a:rPr>
              <a:t>liêu</a:t>
            </a:r>
            <a:endParaRPr lang="zh-CN" altLang="en-US" sz="2000" b="1" dirty="0">
              <a:solidFill>
                <a:prstClr val="white"/>
              </a:solidFill>
            </a:endParaRPr>
          </a:p>
        </p:txBody>
      </p:sp>
      <p:pic>
        <p:nvPicPr>
          <p:cNvPr id="7170" name="Picture 2" descr="Kết quả hình ảnh cho tham ô lãng phí quan liê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3343" y="1599854"/>
            <a:ext cx="3159501" cy="27561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6255BBB-763E-448A-8A81-8060FCF2B116}"/>
              </a:ext>
            </a:extLst>
          </p:cNvPr>
          <p:cNvSpPr/>
          <p:nvPr/>
        </p:nvSpPr>
        <p:spPr>
          <a:xfrm>
            <a:off x="2263515" y="973076"/>
            <a:ext cx="4616970" cy="369332"/>
          </a:xfrm>
          <a:prstGeom prst="rect">
            <a:avLst/>
          </a:prstGeom>
        </p:spPr>
        <p:txBody>
          <a:bodyPr wrap="none">
            <a:spAutoFit/>
          </a:bodyPr>
          <a:lstStyle/>
          <a:p>
            <a:pPr algn="just"/>
            <a:r>
              <a:rPr lang="en-US" sz="18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b</a:t>
            </a:r>
            <a:r>
              <a:rPr lang="en-US"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Phòng, chống tiêu cực trong Nhà nước</a:t>
            </a:r>
            <a:endPar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3FC16437-B9F9-4F95-A3B4-FAE6C419F5EE}"/>
              </a:ext>
            </a:extLst>
          </p:cNvPr>
          <p:cNvPicPr>
            <a:picLocks noChangeAspect="1"/>
          </p:cNvPicPr>
          <p:nvPr/>
        </p:nvPicPr>
        <p:blipFill>
          <a:blip r:embed="rId4"/>
          <a:stretch>
            <a:fillRect/>
          </a:stretch>
        </p:blipFill>
        <p:spPr>
          <a:xfrm>
            <a:off x="7809650" y="52133"/>
            <a:ext cx="1119840" cy="302404"/>
          </a:xfrm>
          <a:prstGeom prst="rect">
            <a:avLst/>
          </a:prstGeom>
        </p:spPr>
      </p:pic>
    </p:spTree>
    <p:extLst>
      <p:ext uri="{BB962C8B-B14F-4D97-AF65-F5344CB8AC3E}">
        <p14:creationId xmlns:p14="http://schemas.microsoft.com/office/powerpoint/2010/main" val="895287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18"/>
          <p:cNvSpPr txBox="1">
            <a:spLocks noGrp="1"/>
          </p:cNvSpPr>
          <p:nvPr>
            <p:ph type="sldNum" idx="4294967295"/>
          </p:nvPr>
        </p:nvSpPr>
        <p:spPr>
          <a:xfrm>
            <a:off x="4312650" y="4624800"/>
            <a:ext cx="518700" cy="51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dirty="0"/>
          </a:p>
        </p:txBody>
      </p:sp>
      <p:sp>
        <p:nvSpPr>
          <p:cNvPr id="7" name="Freeform 19"/>
          <p:cNvSpPr>
            <a:spLocks noChangeAspect="1"/>
          </p:cNvSpPr>
          <p:nvPr/>
        </p:nvSpPr>
        <p:spPr bwMode="auto">
          <a:xfrm>
            <a:off x="2071155" y="2257945"/>
            <a:ext cx="1379181" cy="1533767"/>
          </a:xfrm>
          <a:custGeom>
            <a:avLst/>
            <a:gdLst>
              <a:gd name="T0" fmla="*/ 772 w 772"/>
              <a:gd name="T1" fmla="*/ 596 h 865"/>
              <a:gd name="T2" fmla="*/ 721 w 772"/>
              <a:gd name="T3" fmla="*/ 685 h 865"/>
              <a:gd name="T4" fmla="*/ 437 w 772"/>
              <a:gd name="T5" fmla="*/ 849 h 865"/>
              <a:gd name="T6" fmla="*/ 335 w 772"/>
              <a:gd name="T7" fmla="*/ 849 h 865"/>
              <a:gd name="T8" fmla="*/ 51 w 772"/>
              <a:gd name="T9" fmla="*/ 685 h 865"/>
              <a:gd name="T10" fmla="*/ 0 w 772"/>
              <a:gd name="T11" fmla="*/ 596 h 865"/>
              <a:gd name="T12" fmla="*/ 0 w 772"/>
              <a:gd name="T13" fmla="*/ 268 h 865"/>
              <a:gd name="T14" fmla="*/ 51 w 772"/>
              <a:gd name="T15" fmla="*/ 180 h 865"/>
              <a:gd name="T16" fmla="*/ 335 w 772"/>
              <a:gd name="T17" fmla="*/ 16 h 865"/>
              <a:gd name="T18" fmla="*/ 437 w 772"/>
              <a:gd name="T19" fmla="*/ 16 h 865"/>
              <a:gd name="T20" fmla="*/ 721 w 772"/>
              <a:gd name="T21" fmla="*/ 180 h 865"/>
              <a:gd name="T22" fmla="*/ 772 w 772"/>
              <a:gd name="T23" fmla="*/ 268 h 865"/>
              <a:gd name="T24" fmla="*/ 772 w 772"/>
              <a:gd name="T25" fmla="*/ 596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2" h="865">
                <a:moveTo>
                  <a:pt x="772" y="596"/>
                </a:moveTo>
                <a:cubicBezTo>
                  <a:pt x="772" y="629"/>
                  <a:pt x="749" y="668"/>
                  <a:pt x="721" y="685"/>
                </a:cubicBezTo>
                <a:cubicBezTo>
                  <a:pt x="437" y="849"/>
                  <a:pt x="437" y="849"/>
                  <a:pt x="437" y="849"/>
                </a:cubicBezTo>
                <a:cubicBezTo>
                  <a:pt x="409" y="865"/>
                  <a:pt x="363" y="865"/>
                  <a:pt x="335" y="849"/>
                </a:cubicBezTo>
                <a:cubicBezTo>
                  <a:pt x="51" y="685"/>
                  <a:pt x="51" y="685"/>
                  <a:pt x="51" y="685"/>
                </a:cubicBezTo>
                <a:cubicBezTo>
                  <a:pt x="23" y="668"/>
                  <a:pt x="0" y="629"/>
                  <a:pt x="0" y="596"/>
                </a:cubicBezTo>
                <a:cubicBezTo>
                  <a:pt x="0" y="268"/>
                  <a:pt x="0" y="268"/>
                  <a:pt x="0" y="268"/>
                </a:cubicBezTo>
                <a:cubicBezTo>
                  <a:pt x="0" y="236"/>
                  <a:pt x="23" y="196"/>
                  <a:pt x="51" y="180"/>
                </a:cubicBezTo>
                <a:cubicBezTo>
                  <a:pt x="335" y="16"/>
                  <a:pt x="335" y="16"/>
                  <a:pt x="335" y="16"/>
                </a:cubicBezTo>
                <a:cubicBezTo>
                  <a:pt x="363" y="0"/>
                  <a:pt x="409" y="0"/>
                  <a:pt x="437" y="16"/>
                </a:cubicBezTo>
                <a:cubicBezTo>
                  <a:pt x="721" y="180"/>
                  <a:pt x="721" y="180"/>
                  <a:pt x="721" y="180"/>
                </a:cubicBezTo>
                <a:cubicBezTo>
                  <a:pt x="749" y="196"/>
                  <a:pt x="772" y="236"/>
                  <a:pt x="772" y="268"/>
                </a:cubicBezTo>
                <a:lnTo>
                  <a:pt x="772" y="596"/>
                </a:lnTo>
                <a:close/>
              </a:path>
            </a:pathLst>
          </a:custGeom>
          <a:solidFill>
            <a:srgbClr val="FFC000"/>
          </a:solidFill>
          <a:ln w="165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err="1">
                <a:solidFill>
                  <a:prstClr val="white"/>
                </a:solidFill>
              </a:rPr>
              <a:t>Tư</a:t>
            </a:r>
            <a:r>
              <a:rPr lang="en-US" altLang="zh-CN" sz="2000" b="1" dirty="0">
                <a:solidFill>
                  <a:prstClr val="white"/>
                </a:solidFill>
              </a:rPr>
              <a:t> </a:t>
            </a:r>
            <a:r>
              <a:rPr lang="en-US" altLang="zh-CN" sz="2000" b="1" dirty="0" err="1">
                <a:solidFill>
                  <a:prstClr val="white"/>
                </a:solidFill>
              </a:rPr>
              <a:t>túng</a:t>
            </a:r>
            <a:r>
              <a:rPr lang="en-US" altLang="zh-CN" sz="2000" b="1" dirty="0">
                <a:solidFill>
                  <a:prstClr val="white"/>
                </a:solidFill>
              </a:rPr>
              <a:t>, chia </a:t>
            </a:r>
            <a:r>
              <a:rPr lang="en-US" altLang="zh-CN" sz="2000" b="1" dirty="0" err="1">
                <a:solidFill>
                  <a:prstClr val="white"/>
                </a:solidFill>
              </a:rPr>
              <a:t>rẽ</a:t>
            </a:r>
            <a:r>
              <a:rPr lang="en-US" altLang="zh-CN" sz="2000" b="1" dirty="0">
                <a:solidFill>
                  <a:prstClr val="white"/>
                </a:solidFill>
              </a:rPr>
              <a:t>, </a:t>
            </a:r>
            <a:r>
              <a:rPr lang="en-US" altLang="zh-CN" sz="2000" b="1" dirty="0" err="1">
                <a:solidFill>
                  <a:prstClr val="white"/>
                </a:solidFill>
              </a:rPr>
              <a:t>kiêu</a:t>
            </a:r>
            <a:r>
              <a:rPr lang="en-US" altLang="zh-CN" sz="2000" b="1" dirty="0">
                <a:solidFill>
                  <a:prstClr val="white"/>
                </a:solidFill>
              </a:rPr>
              <a:t> </a:t>
            </a:r>
            <a:r>
              <a:rPr lang="en-US" altLang="zh-CN" sz="2000" b="1" dirty="0" err="1">
                <a:solidFill>
                  <a:prstClr val="white"/>
                </a:solidFill>
              </a:rPr>
              <a:t>ngạo</a:t>
            </a:r>
            <a:endParaRPr lang="zh-CN" altLang="en-US" sz="2000" b="1" dirty="0">
              <a:solidFill>
                <a:prstClr val="white"/>
              </a:solidFill>
            </a:endParaRPr>
          </a:p>
        </p:txBody>
      </p:sp>
      <p:pic>
        <p:nvPicPr>
          <p:cNvPr id="8198" name="Picture 6" descr="Kết quả hình ảnh cho pháp trị và đức trị nhân tr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606" y="1780176"/>
            <a:ext cx="3505239" cy="25601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05EBC3C-9984-4EDA-98B7-7DDC9DCDC479}"/>
              </a:ext>
            </a:extLst>
          </p:cNvPr>
          <p:cNvSpPr/>
          <p:nvPr/>
        </p:nvSpPr>
        <p:spPr>
          <a:xfrm>
            <a:off x="2263515" y="973076"/>
            <a:ext cx="4616970" cy="369332"/>
          </a:xfrm>
          <a:prstGeom prst="rect">
            <a:avLst/>
          </a:prstGeom>
        </p:spPr>
        <p:txBody>
          <a:bodyPr wrap="none">
            <a:spAutoFit/>
          </a:bodyPr>
          <a:lstStyle/>
          <a:p>
            <a:pPr algn="just"/>
            <a:r>
              <a:rPr lang="en-US" sz="18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b</a:t>
            </a:r>
            <a:r>
              <a:rPr lang="en-US"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Phòng, chống tiêu cực trong Nhà nước</a:t>
            </a:r>
            <a:endParaRPr lang="en-US" sz="24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6" name="Picture 5">
            <a:extLst>
              <a:ext uri="{FF2B5EF4-FFF2-40B4-BE49-F238E27FC236}">
                <a16:creationId xmlns:a16="http://schemas.microsoft.com/office/drawing/2014/main" id="{93239940-FAB4-4965-9E33-C8B538CFA855}"/>
              </a:ext>
            </a:extLst>
          </p:cNvPr>
          <p:cNvPicPr>
            <a:picLocks noChangeAspect="1"/>
          </p:cNvPicPr>
          <p:nvPr/>
        </p:nvPicPr>
        <p:blipFill>
          <a:blip r:embed="rId4"/>
          <a:stretch>
            <a:fillRect/>
          </a:stretch>
        </p:blipFill>
        <p:spPr>
          <a:xfrm>
            <a:off x="7809650" y="52133"/>
            <a:ext cx="1119840" cy="302404"/>
          </a:xfrm>
          <a:prstGeom prst="rect">
            <a:avLst/>
          </a:prstGeom>
        </p:spPr>
      </p:pic>
    </p:spTree>
    <p:extLst>
      <p:ext uri="{BB962C8B-B14F-4D97-AF65-F5344CB8AC3E}">
        <p14:creationId xmlns:p14="http://schemas.microsoft.com/office/powerpoint/2010/main" val="38464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p14">
            <a:extLst>
              <a:ext uri="{FF2B5EF4-FFF2-40B4-BE49-F238E27FC236}">
                <a16:creationId xmlns:a16="http://schemas.microsoft.com/office/drawing/2014/main" id="{3914B39F-D23A-4B9E-B980-932D32F81F9A}"/>
              </a:ext>
            </a:extLst>
          </p:cNvPr>
          <p:cNvSpPr txBox="1">
            <a:spLocks/>
          </p:cNvSpPr>
          <p:nvPr/>
        </p:nvSpPr>
        <p:spPr>
          <a:xfrm>
            <a:off x="1996226" y="1513268"/>
            <a:ext cx="5042080" cy="173483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Aft>
                <a:spcPts val="1600"/>
              </a:spcAft>
            </a:pP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4.3.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Vận</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dụng</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tư</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tưởng</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Hồ</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Chí</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Minh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vào</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công</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tác</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xây</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dựng</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Đảng</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và</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xây</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dựng</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nhà</a:t>
            </a:r>
            <a:r>
              <a:rPr lang="en-US" sz="24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2400" i="0" dirty="0" err="1">
                <a:solidFill>
                  <a:schemeClr val="bg2"/>
                </a:solidFill>
                <a:effectLst/>
                <a:latin typeface="Open Sans" panose="020B0606030504020204" pitchFamily="34" charset="0"/>
                <a:ea typeface="Open Sans" panose="020B0606030504020204" pitchFamily="34" charset="0"/>
                <a:cs typeface="Open Sans" panose="020B0606030504020204" pitchFamily="34" charset="0"/>
              </a:rPr>
              <a:t>nước</a:t>
            </a:r>
            <a:endPar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endParaRPr>
          </a:p>
        </p:txBody>
      </p:sp>
      <p:pic>
        <p:nvPicPr>
          <p:cNvPr id="4" name="Picture 3">
            <a:extLst>
              <a:ext uri="{FF2B5EF4-FFF2-40B4-BE49-F238E27FC236}">
                <a16:creationId xmlns:a16="http://schemas.microsoft.com/office/drawing/2014/main" id="{725481FE-519B-457F-A05C-05EF08DFCBBA}"/>
              </a:ext>
            </a:extLst>
          </p:cNvPr>
          <p:cNvPicPr>
            <a:picLocks noChangeAspect="1"/>
          </p:cNvPicPr>
          <p:nvPr/>
        </p:nvPicPr>
        <p:blipFill>
          <a:blip r:embed="rId2"/>
          <a:stretch>
            <a:fillRect/>
          </a:stretch>
        </p:blipFill>
        <p:spPr>
          <a:xfrm>
            <a:off x="7809650" y="52133"/>
            <a:ext cx="1119840" cy="302404"/>
          </a:xfrm>
          <a:prstGeom prst="rect">
            <a:avLst/>
          </a:prstGeom>
        </p:spPr>
      </p:pic>
    </p:spTree>
    <p:extLst>
      <p:ext uri="{BB962C8B-B14F-4D97-AF65-F5344CB8AC3E}">
        <p14:creationId xmlns:p14="http://schemas.microsoft.com/office/powerpoint/2010/main" val="4257864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6"/>
          <p:cNvSpPr txBox="1">
            <a:spLocks noGrp="1"/>
          </p:cNvSpPr>
          <p:nvPr>
            <p:ph type="title"/>
          </p:nvPr>
        </p:nvSpPr>
        <p:spPr>
          <a:xfrm>
            <a:off x="105974" y="502600"/>
            <a:ext cx="6605975" cy="618125"/>
          </a:xfrm>
          <a:prstGeom prst="rect">
            <a:avLst/>
          </a:prstGeom>
        </p:spPr>
        <p:txBody>
          <a:bodyPr spcFirstLastPara="1" wrap="square" lIns="91425" tIns="91425" rIns="91425" bIns="91425" anchor="ctr" anchorCtr="0">
            <a:noAutofit/>
          </a:bodyPr>
          <a:lstStyle/>
          <a:p>
            <a:pPr marL="0" marR="0" indent="457200" algn="just">
              <a:lnSpc>
                <a:spcPct val="115000"/>
              </a:lnSpc>
              <a:spcBef>
                <a:spcPts val="300"/>
              </a:spcBef>
              <a:spcAft>
                <a:spcPts val="300"/>
              </a:spcAft>
            </a:pPr>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1. Xây dựng Đảng thật sự trong sạch, vững mạnh</a:t>
            </a:r>
            <a:endParaRPr lang="en-US"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D3DB05FC-2D86-4BEF-A62F-8D6B53736327}"/>
              </a:ext>
            </a:extLst>
          </p:cNvPr>
          <p:cNvSpPr txBox="1"/>
          <p:nvPr/>
        </p:nvSpPr>
        <p:spPr>
          <a:xfrm>
            <a:off x="1028103" y="2398069"/>
            <a:ext cx="3225800" cy="1323439"/>
          </a:xfrm>
          <a:prstGeom prst="rect">
            <a:avLst/>
          </a:prstGeom>
          <a:noFill/>
        </p:spPr>
        <p:txBody>
          <a:bodyPr wrap="square">
            <a:spAutoFit/>
          </a:bodyPr>
          <a:lstStyle/>
          <a:p>
            <a:pPr algn="just"/>
            <a:r>
              <a:rPr lang="vi-VN" sz="1600" dirty="0">
                <a:effectLst/>
                <a:latin typeface="Times New Roman" panose="02020603050405020304" pitchFamily="18" charset="0"/>
                <a:ea typeface="Calibri" panose="020F0502020204030204" pitchFamily="34" charset="0"/>
              </a:rPr>
              <a:t>Đường lối, chủ trương này phải dựa trên nền tảng lý luận Mác - Lênin sáng tạo và tư tưởng Hồ Chí Minh; phải phù hợp với hoàn cảnh của đất nước từng giai đoạn, thời kỳ</a:t>
            </a:r>
            <a:r>
              <a:rPr lang="en-US" sz="1600" dirty="0">
                <a:effectLst/>
                <a:latin typeface="Times New Roman" panose="02020603050405020304" pitchFamily="18" charset="0"/>
                <a:ea typeface="Calibri" panose="020F0502020204030204" pitchFamily="34" charset="0"/>
              </a:rPr>
              <a:t>.</a:t>
            </a:r>
            <a:endParaRPr lang="en-US" sz="1600" dirty="0"/>
          </a:p>
        </p:txBody>
      </p:sp>
      <p:sp>
        <p:nvSpPr>
          <p:cNvPr id="9" name="TextBox 8">
            <a:extLst>
              <a:ext uri="{FF2B5EF4-FFF2-40B4-BE49-F238E27FC236}">
                <a16:creationId xmlns:a16="http://schemas.microsoft.com/office/drawing/2014/main" id="{C93B63EE-3EA5-41B7-ABD6-6895C7F16642}"/>
              </a:ext>
            </a:extLst>
          </p:cNvPr>
          <p:cNvSpPr txBox="1"/>
          <p:nvPr/>
        </p:nvSpPr>
        <p:spPr>
          <a:xfrm>
            <a:off x="770964" y="1590120"/>
            <a:ext cx="4572000" cy="338554"/>
          </a:xfrm>
          <a:prstGeom prst="rect">
            <a:avLst/>
          </a:prstGeom>
          <a:noFill/>
        </p:spPr>
        <p:txBody>
          <a:bodyPr wrap="square">
            <a:spAutoFit/>
          </a:bodyPr>
          <a:lstStyle/>
          <a:p>
            <a:r>
              <a:rPr lang="vi-VN" sz="1600" b="1" i="1" dirty="0">
                <a:effectLst/>
                <a:latin typeface="Times New Roman" panose="02020603050405020304" pitchFamily="18" charset="0"/>
                <a:ea typeface="Calibri" panose="020F0502020204030204" pitchFamily="34" charset="0"/>
              </a:rPr>
              <a:t>Phải đề ra đường lối, chủ trương đúng đắn</a:t>
            </a:r>
            <a:endParaRPr lang="en-US" sz="1600" b="1" dirty="0"/>
          </a:p>
        </p:txBody>
      </p:sp>
      <p:pic>
        <p:nvPicPr>
          <p:cNvPr id="5" name="Picture 4">
            <a:extLst>
              <a:ext uri="{FF2B5EF4-FFF2-40B4-BE49-F238E27FC236}">
                <a16:creationId xmlns:a16="http://schemas.microsoft.com/office/drawing/2014/main" id="{C59B2177-5A0D-477C-941A-B2CE76606E98}"/>
              </a:ext>
            </a:extLst>
          </p:cNvPr>
          <p:cNvPicPr>
            <a:picLocks noChangeAspect="1"/>
          </p:cNvPicPr>
          <p:nvPr/>
        </p:nvPicPr>
        <p:blipFill>
          <a:blip r:embed="rId3"/>
          <a:stretch>
            <a:fillRect/>
          </a:stretch>
        </p:blipFill>
        <p:spPr>
          <a:xfrm>
            <a:off x="5105998" y="2990300"/>
            <a:ext cx="2838450" cy="133472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3" name="TextBox 12">
            <a:extLst>
              <a:ext uri="{FF2B5EF4-FFF2-40B4-BE49-F238E27FC236}">
                <a16:creationId xmlns:a16="http://schemas.microsoft.com/office/drawing/2014/main" id="{448EE949-3D21-469E-B153-ABE1F549A6DA}"/>
              </a:ext>
            </a:extLst>
          </p:cNvPr>
          <p:cNvSpPr txBox="1"/>
          <p:nvPr/>
        </p:nvSpPr>
        <p:spPr>
          <a:xfrm>
            <a:off x="5238554" y="4526980"/>
            <a:ext cx="2573337" cy="461665"/>
          </a:xfrm>
          <a:prstGeom prst="rect">
            <a:avLst/>
          </a:prstGeom>
          <a:noFill/>
        </p:spPr>
        <p:txBody>
          <a:bodyPr wrap="square">
            <a:spAutoFit/>
          </a:bodyPr>
          <a:lstStyle/>
          <a:p>
            <a:pPr algn="ctr"/>
            <a:r>
              <a:rPr lang="en-US" sz="1200" b="0" i="0" dirty="0" err="1">
                <a:solidFill>
                  <a:srgbClr val="333333"/>
                </a:solidFill>
                <a:effectLst/>
                <a:latin typeface="Times" panose="02020603050405020304" pitchFamily="18" charset="0"/>
                <a:cs typeface="Times" panose="02020603050405020304" pitchFamily="18" charset="0"/>
              </a:rPr>
              <a:t>Bác</a:t>
            </a:r>
            <a:r>
              <a:rPr lang="en-US" sz="1200" b="0" i="0" dirty="0">
                <a:solidFill>
                  <a:srgbClr val="333333"/>
                </a:solidFill>
                <a:effectLst/>
                <a:latin typeface="Times" panose="02020603050405020304" pitchFamily="18" charset="0"/>
                <a:cs typeface="Times" panose="02020603050405020304" pitchFamily="18" charset="0"/>
              </a:rPr>
              <a:t> </a:t>
            </a:r>
            <a:r>
              <a:rPr lang="en-US" sz="1200" b="0" i="0" dirty="0" err="1">
                <a:solidFill>
                  <a:srgbClr val="333333"/>
                </a:solidFill>
                <a:effectLst/>
                <a:latin typeface="Times" panose="02020603050405020304" pitchFamily="18" charset="0"/>
                <a:cs typeface="Times" panose="02020603050405020304" pitchFamily="18" charset="0"/>
              </a:rPr>
              <a:t>Hồ</a:t>
            </a:r>
            <a:r>
              <a:rPr lang="en-US" sz="1200" b="0" i="0" dirty="0">
                <a:solidFill>
                  <a:srgbClr val="333333"/>
                </a:solidFill>
                <a:effectLst/>
                <a:latin typeface="Times" panose="02020603050405020304" pitchFamily="18" charset="0"/>
                <a:cs typeface="Times" panose="02020603050405020304" pitchFamily="18" charset="0"/>
              </a:rPr>
              <a:t> </a:t>
            </a:r>
            <a:r>
              <a:rPr lang="en-US" sz="1200" b="0" i="0" dirty="0" err="1">
                <a:solidFill>
                  <a:srgbClr val="333333"/>
                </a:solidFill>
                <a:effectLst/>
                <a:latin typeface="Times" panose="02020603050405020304" pitchFamily="18" charset="0"/>
                <a:cs typeface="Times" panose="02020603050405020304" pitchFamily="18" charset="0"/>
              </a:rPr>
              <a:t>tại</a:t>
            </a:r>
            <a:r>
              <a:rPr lang="en-US" sz="1200" b="0" i="0" dirty="0">
                <a:solidFill>
                  <a:srgbClr val="333333"/>
                </a:solidFill>
                <a:effectLst/>
                <a:latin typeface="Times" panose="02020603050405020304" pitchFamily="18" charset="0"/>
                <a:cs typeface="Times" panose="02020603050405020304" pitchFamily="18" charset="0"/>
              </a:rPr>
              <a:t> </a:t>
            </a:r>
            <a:r>
              <a:rPr lang="en-US" sz="1200" b="0" i="0" dirty="0" err="1">
                <a:solidFill>
                  <a:srgbClr val="333333"/>
                </a:solidFill>
                <a:effectLst/>
                <a:latin typeface="Times" panose="02020603050405020304" pitchFamily="18" charset="0"/>
                <a:cs typeface="Times" panose="02020603050405020304" pitchFamily="18" charset="0"/>
              </a:rPr>
              <a:t>Đại</a:t>
            </a:r>
            <a:r>
              <a:rPr lang="en-US" sz="1200" b="0" i="0" dirty="0">
                <a:solidFill>
                  <a:srgbClr val="333333"/>
                </a:solidFill>
                <a:effectLst/>
                <a:latin typeface="Times" panose="02020603050405020304" pitchFamily="18" charset="0"/>
                <a:cs typeface="Times" panose="02020603050405020304" pitchFamily="18" charset="0"/>
              </a:rPr>
              <a:t> </a:t>
            </a:r>
            <a:r>
              <a:rPr lang="en-US" sz="1200" b="0" i="0" dirty="0" err="1">
                <a:solidFill>
                  <a:srgbClr val="333333"/>
                </a:solidFill>
                <a:effectLst/>
                <a:latin typeface="Times" panose="02020603050405020304" pitchFamily="18" charset="0"/>
                <a:cs typeface="Times" panose="02020603050405020304" pitchFamily="18" charset="0"/>
              </a:rPr>
              <a:t>hội</a:t>
            </a:r>
            <a:r>
              <a:rPr lang="en-US" sz="1200" b="0" i="0" dirty="0">
                <a:solidFill>
                  <a:srgbClr val="333333"/>
                </a:solidFill>
                <a:effectLst/>
                <a:latin typeface="Times" panose="02020603050405020304" pitchFamily="18" charset="0"/>
                <a:cs typeface="Times" panose="02020603050405020304" pitchFamily="18" charset="0"/>
              </a:rPr>
              <a:t> </a:t>
            </a:r>
            <a:r>
              <a:rPr lang="en-US" sz="1200" b="0" i="0" dirty="0" err="1">
                <a:solidFill>
                  <a:srgbClr val="333333"/>
                </a:solidFill>
                <a:effectLst/>
                <a:latin typeface="Times" panose="02020603050405020304" pitchFamily="18" charset="0"/>
                <a:cs typeface="Times" panose="02020603050405020304" pitchFamily="18" charset="0"/>
              </a:rPr>
              <a:t>Đảng</a:t>
            </a:r>
            <a:r>
              <a:rPr lang="en-US" sz="1200" b="0" i="0" dirty="0">
                <a:solidFill>
                  <a:srgbClr val="333333"/>
                </a:solidFill>
                <a:effectLst/>
                <a:latin typeface="Times" panose="02020603050405020304" pitchFamily="18" charset="0"/>
                <a:cs typeface="Times" panose="02020603050405020304" pitchFamily="18" charset="0"/>
              </a:rPr>
              <a:t> </a:t>
            </a:r>
            <a:r>
              <a:rPr lang="en-US" sz="1200" b="0" i="0" dirty="0" err="1">
                <a:solidFill>
                  <a:srgbClr val="333333"/>
                </a:solidFill>
                <a:effectLst/>
                <a:latin typeface="Times" panose="02020603050405020304" pitchFamily="18" charset="0"/>
                <a:cs typeface="Times" panose="02020603050405020304" pitchFamily="18" charset="0"/>
              </a:rPr>
              <a:t>toàn</a:t>
            </a:r>
            <a:r>
              <a:rPr lang="en-US" sz="1200" b="0" i="0" dirty="0">
                <a:solidFill>
                  <a:srgbClr val="333333"/>
                </a:solidFill>
                <a:effectLst/>
                <a:latin typeface="Times" panose="02020603050405020304" pitchFamily="18" charset="0"/>
                <a:cs typeface="Times" panose="02020603050405020304" pitchFamily="18" charset="0"/>
              </a:rPr>
              <a:t> </a:t>
            </a:r>
            <a:r>
              <a:rPr lang="en-US" sz="1200" b="0" i="0" dirty="0" err="1">
                <a:solidFill>
                  <a:srgbClr val="333333"/>
                </a:solidFill>
                <a:effectLst/>
                <a:latin typeface="Times" panose="02020603050405020304" pitchFamily="18" charset="0"/>
                <a:cs typeface="Times" panose="02020603050405020304" pitchFamily="18" charset="0"/>
              </a:rPr>
              <a:t>quốc</a:t>
            </a:r>
            <a:r>
              <a:rPr lang="en-US" sz="1200" b="0" i="0" dirty="0">
                <a:solidFill>
                  <a:srgbClr val="333333"/>
                </a:solidFill>
                <a:effectLst/>
                <a:latin typeface="Times" panose="02020603050405020304" pitchFamily="18" charset="0"/>
                <a:cs typeface="Times" panose="02020603050405020304" pitchFamily="18" charset="0"/>
              </a:rPr>
              <a:t> </a:t>
            </a:r>
            <a:r>
              <a:rPr lang="en-US" sz="1200" b="0" i="0" dirty="0" err="1">
                <a:solidFill>
                  <a:srgbClr val="333333"/>
                </a:solidFill>
                <a:effectLst/>
                <a:latin typeface="Times" panose="02020603050405020304" pitchFamily="18" charset="0"/>
                <a:cs typeface="Times" panose="02020603050405020304" pitchFamily="18" charset="0"/>
              </a:rPr>
              <a:t>lần</a:t>
            </a:r>
            <a:r>
              <a:rPr lang="en-US" sz="1200" b="0" i="0" dirty="0">
                <a:solidFill>
                  <a:srgbClr val="333333"/>
                </a:solidFill>
                <a:effectLst/>
                <a:latin typeface="Times" panose="02020603050405020304" pitchFamily="18" charset="0"/>
                <a:cs typeface="Times" panose="02020603050405020304" pitchFamily="18" charset="0"/>
              </a:rPr>
              <a:t> </a:t>
            </a:r>
            <a:r>
              <a:rPr lang="en-US" sz="1200" b="0" i="0" dirty="0" err="1">
                <a:solidFill>
                  <a:srgbClr val="333333"/>
                </a:solidFill>
                <a:effectLst/>
                <a:latin typeface="Times" panose="02020603050405020304" pitchFamily="18" charset="0"/>
                <a:cs typeface="Times" panose="02020603050405020304" pitchFamily="18" charset="0"/>
              </a:rPr>
              <a:t>thứ</a:t>
            </a:r>
            <a:r>
              <a:rPr lang="en-US" sz="1200" b="0" i="0" dirty="0">
                <a:solidFill>
                  <a:srgbClr val="333333"/>
                </a:solidFill>
                <a:effectLst/>
                <a:latin typeface="Times" panose="02020603050405020304" pitchFamily="18" charset="0"/>
                <a:cs typeface="Times" panose="02020603050405020304" pitchFamily="18" charset="0"/>
              </a:rPr>
              <a:t> 3, </a:t>
            </a:r>
            <a:r>
              <a:rPr lang="en-US" sz="1200" b="0" i="0" dirty="0" err="1">
                <a:solidFill>
                  <a:srgbClr val="333333"/>
                </a:solidFill>
                <a:effectLst/>
                <a:latin typeface="Times" panose="02020603050405020304" pitchFamily="18" charset="0"/>
                <a:cs typeface="Times" panose="02020603050405020304" pitchFamily="18" charset="0"/>
              </a:rPr>
              <a:t>năm</a:t>
            </a:r>
            <a:r>
              <a:rPr lang="en-US" sz="1200" b="0" i="0" dirty="0">
                <a:solidFill>
                  <a:srgbClr val="333333"/>
                </a:solidFill>
                <a:effectLst/>
                <a:latin typeface="Times" panose="02020603050405020304" pitchFamily="18" charset="0"/>
                <a:cs typeface="Times" panose="02020603050405020304" pitchFamily="18" charset="0"/>
              </a:rPr>
              <a:t> 1960</a:t>
            </a:r>
            <a:endParaRPr lang="en-US" sz="1200" dirty="0">
              <a:latin typeface="Times" panose="02020603050405020304" pitchFamily="18" charset="0"/>
              <a:cs typeface="Times" panose="02020603050405020304" pitchFamily="18" charset="0"/>
            </a:endParaRPr>
          </a:p>
        </p:txBody>
      </p:sp>
      <p:pic>
        <p:nvPicPr>
          <p:cNvPr id="10" name="Picture 9">
            <a:extLst>
              <a:ext uri="{FF2B5EF4-FFF2-40B4-BE49-F238E27FC236}">
                <a16:creationId xmlns:a16="http://schemas.microsoft.com/office/drawing/2014/main" id="{597AB1F8-53B0-4AC3-B566-ED73C7DC399E}"/>
              </a:ext>
            </a:extLst>
          </p:cNvPr>
          <p:cNvPicPr>
            <a:picLocks noChangeAspect="1"/>
          </p:cNvPicPr>
          <p:nvPr/>
        </p:nvPicPr>
        <p:blipFill>
          <a:blip r:embed="rId4"/>
          <a:stretch>
            <a:fillRect/>
          </a:stretch>
        </p:blipFill>
        <p:spPr>
          <a:xfrm>
            <a:off x="5062147" y="1226886"/>
            <a:ext cx="2926153" cy="140018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798985677"/>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711</TotalTime>
  <Words>1454</Words>
  <Application>Microsoft Office PowerPoint</Application>
  <PresentationFormat>On-screen Show (16:9)</PresentationFormat>
  <Paragraphs>79</Paragraphs>
  <Slides>21</Slides>
  <Notes>6</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Calibri</vt:lpstr>
      <vt:lpstr>微软雅黑</vt:lpstr>
      <vt:lpstr>Arial</vt:lpstr>
      <vt:lpstr>幼圆</vt:lpstr>
      <vt:lpstr>SimSun</vt:lpstr>
      <vt:lpstr>Open Sans</vt:lpstr>
      <vt:lpstr>Lato</vt:lpstr>
      <vt:lpstr>Times</vt:lpstr>
      <vt:lpstr>Muli</vt:lpstr>
      <vt:lpstr>Raleway</vt:lpstr>
      <vt:lpstr>黑体</vt:lpstr>
      <vt:lpstr>Arvo</vt:lpstr>
      <vt:lpstr>Times New Roman</vt:lpstr>
      <vt:lpstr>Wingdings</vt:lpstr>
      <vt:lpstr>Streamline</vt:lpstr>
      <vt:lpstr>CHƯƠNG 4: TƯ TưởNG HỒ CHÍ MINH  VỀ ĐẢNG CỘNG SẢN VIỆT NAM VÀ NHÀ NƯỚC CỦA NHÂN DÂN, DO NHÂN DÂN, VÌ NHÂN DÂN (Tiếp) </vt:lpstr>
      <vt:lpstr>Chương 4 sẽ kiến thức cơ bản tư tưởng Hồ Chí Minh về Đảng Cộng sản Việt Nam và về Nhà nước Việt Nam Dân chủ Cộng hoà – Nhà nước của dân, do dân, vì dân.</vt:lpstr>
      <vt:lpstr>PowerPoint Presentation</vt:lpstr>
      <vt:lpstr>PowerPoint Presentation</vt:lpstr>
      <vt:lpstr>PowerPoint Presentation</vt:lpstr>
      <vt:lpstr>PowerPoint Presentation</vt:lpstr>
      <vt:lpstr>PowerPoint Presentation</vt:lpstr>
      <vt:lpstr>PowerPoint Presentation</vt:lpstr>
      <vt:lpstr>1. Xây dựng Đảng thật sự trong sạch, vững mạnh</vt:lpstr>
      <vt:lpstr>Phải tổ chức thực hiện thật tốt đường lối, chủ trương của Đảng  </vt:lpstr>
      <vt:lpstr>Phải chú trọng hơn nữa công tác chỉnh đốn Đảng</vt:lpstr>
      <vt:lpstr>Đối với sinh viên</vt:lpstr>
      <vt:lpstr>Phải xây dựng Nhà nước thật sự trong sạch, vững mạnh</vt:lpstr>
      <vt:lpstr>Cần tiếp tục hoàn thiện hệ thống pháp luật, tôn trọng, bảo đảm, bảo vệ quyền con người, quyền và nghĩa vụ của công dân.</vt:lpstr>
      <vt:lpstr>Phải xác định rõ cơ chế phân công, phối hợp thực thi quyền lực nhà nước, nhất là cơ chế kiểm soát quyền lực giữa các cơ quan nhà nước trong việc thực hiện các quyền lập pháp, hành pháp, tư pháp trên</vt:lpstr>
      <vt:lpstr>Chú trọng công tác xây dựng đội ngũ cán bộ, công chức. Đảng phải tập trung lãnh đạo về đường lối, chủ trương, xây dựng tiêu chí, tiêu chuẩn, cơ chế, chính sách về cán bộ công chức.  Đẩy mạnh dân chủ hóa công tác cán bộ, quy định rõ trách nhiệm, thẩm quyền của mỗi tổ chức, mỗi cấp trong xây dựng đội ngũ cán bộ, công chức có bản lĩnh chính trị vững vàng, phẩm chất đạo đức trong sáng, có trình độ, năng lực chuyên môn phù hợp để thực thi đầy đủ trách nhiệm công vụ, đáp ứng yêu cầu của giai đoạn mới.</vt:lpstr>
      <vt:lpstr>Đẩy mạnh hơn nữa cuộc đấu tranh phòng, chống tham nhũng, lãng phí, quan liêu hách dịch, của quyền; thực hành tiết kiệm trong các cơ quan nhà nước và trong đội ngũ cán bộ, công chức. </vt:lpstr>
      <vt:lpstr>Đổi mới, tăng cường sự lãnh đạo của Đảng đối với Nhà nước. Tiếp tục nâng cao hiệu quả thực hiện và đổi mới mạnh mẽ phương thức lãnh đạo của Đảng đối với Nhà nước.  Đảng lãnh đạo Nhà nước bằng các chủ trương, chính sách lớn, lãnh đạo thể chế hóa các quan điểm, đường lối, chủ trương của Đảng thành chính sách, pháp luật, lãnh đạo xây dựng đội ngũ cán bộ, công chức đủ phẩm chất và năng lực, lãnh đạo tổ chức thực hiện có hiệu quả các chủ trương, chính sách và hệ thống pháp luật; </vt:lpstr>
      <vt:lpstr>Các tổ chức của Đảng và đảng viên phải gương mẫu tuân thủ pháp luật. Bản chất, tính chất của Nhà nước gắn liền với vai trò, trách nhiệm của Đảng cầm quyền, do đó, đến lượt Đảng, một tiền đề tất yếu được đặt ra là sự trong sạch, vững mạnh của Đảng là yếu tố quyết định cho sự thành công của việc xây dựng Nhà nước theo tư tưởng Hồ Chí Minh. </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TƯ TƯỞNG HỒ CHÍ MINH  VỀ ĐẢNG CỘNG SẢN VIỆT NAM</dc:title>
  <dc:creator>admin</dc:creator>
  <cp:lastModifiedBy>Thắng</cp:lastModifiedBy>
  <cp:revision>15</cp:revision>
  <dcterms:modified xsi:type="dcterms:W3CDTF">2023-04-14T06:40:07Z</dcterms:modified>
</cp:coreProperties>
</file>